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58" r:id="rId3"/>
    <p:sldId id="259" r:id="rId4"/>
    <p:sldId id="260" r:id="rId5"/>
    <p:sldId id="262" r:id="rId6"/>
    <p:sldId id="263" r:id="rId7"/>
    <p:sldId id="314" r:id="rId8"/>
    <p:sldId id="312" r:id="rId9"/>
    <p:sldId id="316" r:id="rId10"/>
    <p:sldId id="265" r:id="rId11"/>
    <p:sldId id="289" r:id="rId12"/>
    <p:sldId id="313" r:id="rId13"/>
    <p:sldId id="290" r:id="rId14"/>
    <p:sldId id="291" r:id="rId15"/>
    <p:sldId id="294" r:id="rId16"/>
    <p:sldId id="292" r:id="rId17"/>
    <p:sldId id="293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11" r:id="rId35"/>
    <p:sldId id="318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3C85159-F71E-4324-997C-D6EF30245DC4}">
  <a:tblStyle styleId="{F3C85159-F71E-4324-997C-D6EF30245DC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3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4b5b7a96b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4b5b7a96b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09076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4b5b7a96b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4b5b7a96b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6074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4b5b7a96b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4b5b7a96b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2099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4b5b7a96b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4b5b7a96b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00946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4b5b7a96b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4b5b7a96b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13320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4b5b7a96b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4b5b7a96b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6738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4b5b7a96b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4b5b7a96b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76190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4b5b7a96b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4b5b7a96b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82548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4b5b7a96b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4b5b7a96b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99097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4b5b7a96b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4b5b7a96b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4299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4b5b7a96b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4b5b7a96b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9252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4b5b7a96b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4b5b7a96b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4212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4b5b7a96b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4b5b7a96b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87557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4b5b7a96b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4b5b7a96b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37226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4b5b7a96b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4b5b7a96b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30523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4b5b7a96b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4b5b7a96b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20450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4b5b7a96b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4b5b7a96b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63223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4b5b7a96b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4b5b7a96b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72958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4b5b7a96b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4b5b7a96b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56810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4b5b7a96b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4b5b7a96b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82163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4b5b7a96b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4b5b7a96b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8653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4b5b7a96b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4b5b7a96b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07703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4b5b7a96b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4b5b7a96b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17858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4b5b7a96b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4b5b7a96b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41822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4b5b7a96b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4b5b7a96b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46247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4b5b7a96b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4b5b7a96b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47016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4b5b7a96b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4b5b7a96b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64254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4b5b7a96b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4b5b7a96b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1405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4b5b7a96b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4b5b7a96b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9250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4b5b7a96b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4b5b7a96b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7655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4b5b7a96b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4b5b7a96b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5828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4b5b7a96b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4b5b7a96b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2780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4b5b7a96b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4b5b7a96b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9305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4b5b7a96b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4b5b7a96b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384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667850" y="1238650"/>
            <a:ext cx="5808300" cy="97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32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J</a:t>
            </a:r>
            <a:r>
              <a:rPr lang="en-US" sz="3200" dirty="0" err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aringan</a:t>
            </a:r>
            <a:r>
              <a:rPr lang="en-US" sz="32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Komputer</a:t>
            </a:r>
            <a:r>
              <a:rPr lang="en-US" sz="32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&amp; </a:t>
            </a:r>
            <a:r>
              <a:rPr lang="en-US" sz="3200" dirty="0" err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Komunikasi</a:t>
            </a:r>
            <a:endParaRPr sz="32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85775"/>
            <a:ext cx="557725" cy="557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Google Shape;56;p13"/>
          <p:cNvCxnSpPr/>
          <p:nvPr/>
        </p:nvCxnSpPr>
        <p:spPr>
          <a:xfrm>
            <a:off x="892375" y="4672488"/>
            <a:ext cx="0" cy="384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945625" y="4585775"/>
            <a:ext cx="2392200" cy="5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BASIC UNDERSTANDING 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IN LEARNING &amp; DEVELOPING IT 2022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cxnSp>
        <p:nvCxnSpPr>
          <p:cNvPr id="58" name="Google Shape;58;p13"/>
          <p:cNvCxnSpPr/>
          <p:nvPr/>
        </p:nvCxnSpPr>
        <p:spPr>
          <a:xfrm>
            <a:off x="3337825" y="2213950"/>
            <a:ext cx="2025900" cy="3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13"/>
          <p:cNvSpPr txBox="1"/>
          <p:nvPr/>
        </p:nvSpPr>
        <p:spPr>
          <a:xfrm>
            <a:off x="2527650" y="2370600"/>
            <a:ext cx="4088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600" dirty="0">
                <a:solidFill>
                  <a:schemeClr val="lt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Advancing Your Skill for Development in the World of Information Technology</a:t>
            </a:r>
            <a:endParaRPr sz="1600" dirty="0">
              <a:solidFill>
                <a:schemeClr val="lt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113;p18">
            <a:extLst>
              <a:ext uri="{FF2B5EF4-FFF2-40B4-BE49-F238E27FC236}">
                <a16:creationId xmlns:a16="http://schemas.microsoft.com/office/drawing/2014/main" id="{D497C225-C250-38D6-034A-A83D86D58FA6}"/>
              </a:ext>
            </a:extLst>
          </p:cNvPr>
          <p:cNvSpPr/>
          <p:nvPr/>
        </p:nvSpPr>
        <p:spPr>
          <a:xfrm>
            <a:off x="311700" y="1301400"/>
            <a:ext cx="4331100" cy="287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85725" dir="8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" name="Google Shape;114;p18">
            <a:extLst>
              <a:ext uri="{FF2B5EF4-FFF2-40B4-BE49-F238E27FC236}">
                <a16:creationId xmlns:a16="http://schemas.microsoft.com/office/drawing/2014/main" id="{D897439D-1896-C1FB-41A8-5A4F8769C62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85775"/>
            <a:ext cx="557725" cy="557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Google Shape;115;p18">
            <a:extLst>
              <a:ext uri="{FF2B5EF4-FFF2-40B4-BE49-F238E27FC236}">
                <a16:creationId xmlns:a16="http://schemas.microsoft.com/office/drawing/2014/main" id="{0FCA3858-85AC-AF59-0243-DF8170D4F920}"/>
              </a:ext>
            </a:extLst>
          </p:cNvPr>
          <p:cNvCxnSpPr/>
          <p:nvPr/>
        </p:nvCxnSpPr>
        <p:spPr>
          <a:xfrm>
            <a:off x="892375" y="4672488"/>
            <a:ext cx="0" cy="384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116;p18">
            <a:extLst>
              <a:ext uri="{FF2B5EF4-FFF2-40B4-BE49-F238E27FC236}">
                <a16:creationId xmlns:a16="http://schemas.microsoft.com/office/drawing/2014/main" id="{4F04AE88-F02C-2F79-3B5D-2FBA1ADB9B6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45625" y="4585775"/>
            <a:ext cx="2392200" cy="5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BASIC UNDERSTANDING 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IN LEARNING &amp; DEVELOPING IT 2022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39" name="Google Shape;117;p18">
            <a:extLst>
              <a:ext uri="{FF2B5EF4-FFF2-40B4-BE49-F238E27FC236}">
                <a16:creationId xmlns:a16="http://schemas.microsoft.com/office/drawing/2014/main" id="{FC80DFC3-5DB8-1B3E-B8AC-A4DC609D3888}"/>
              </a:ext>
            </a:extLst>
          </p:cNvPr>
          <p:cNvSpPr txBox="1">
            <a:spLocks/>
          </p:cNvSpPr>
          <p:nvPr/>
        </p:nvSpPr>
        <p:spPr>
          <a:xfrm>
            <a:off x="311700" y="0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/>
            <a:r>
              <a:rPr lang="en-US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Jaringan</a:t>
            </a:r>
            <a:r>
              <a:rPr lang="en-US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Komputer</a:t>
            </a:r>
            <a:r>
              <a:rPr lang="en-US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</a:t>
            </a:r>
          </a:p>
          <a:p>
            <a:pPr marL="0" lvl="0" indent="0" algn="l"/>
            <a:r>
              <a:rPr lang="en-US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&amp; </a:t>
            </a:r>
            <a:r>
              <a:rPr lang="en-US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Komunikasi</a:t>
            </a:r>
            <a:endParaRPr lang="en-US" sz="1000" dirty="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40" name="Google Shape;118;p18">
            <a:extLst>
              <a:ext uri="{FF2B5EF4-FFF2-40B4-BE49-F238E27FC236}">
                <a16:creationId xmlns:a16="http://schemas.microsoft.com/office/drawing/2014/main" id="{BF6893E2-A842-DB47-D9AA-ECCE25CB0E26}"/>
              </a:ext>
            </a:extLst>
          </p:cNvPr>
          <p:cNvSpPr txBox="1">
            <a:spLocks/>
          </p:cNvSpPr>
          <p:nvPr/>
        </p:nvSpPr>
        <p:spPr>
          <a:xfrm>
            <a:off x="6440100" y="0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Bersama:</a:t>
            </a:r>
            <a:b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</a:br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Muhammad Abel Jollando</a:t>
            </a:r>
          </a:p>
        </p:txBody>
      </p:sp>
      <p:sp>
        <p:nvSpPr>
          <p:cNvPr id="41" name="Google Shape;119;p18">
            <a:extLst>
              <a:ext uri="{FF2B5EF4-FFF2-40B4-BE49-F238E27FC236}">
                <a16:creationId xmlns:a16="http://schemas.microsoft.com/office/drawing/2014/main" id="{F40800A9-BFBE-4E01-F265-EAFC5744500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57700"/>
            <a:ext cx="6906300" cy="7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b="1" dirty="0">
                <a:solidFill>
                  <a:schemeClr val="bg1"/>
                </a:solidFill>
              </a:rPr>
              <a:t>Konversi Bilangan Desimal IP Address ke Biner </a:t>
            </a: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42" name="Google Shape;120;p18">
            <a:extLst>
              <a:ext uri="{FF2B5EF4-FFF2-40B4-BE49-F238E27FC236}">
                <a16:creationId xmlns:a16="http://schemas.microsoft.com/office/drawing/2014/main" id="{3399DE7C-CF12-4B53-D566-99E2954DFEE4}"/>
              </a:ext>
            </a:extLst>
          </p:cNvPr>
          <p:cNvSpPr txBox="1">
            <a:spLocks/>
          </p:cNvSpPr>
          <p:nvPr/>
        </p:nvSpPr>
        <p:spPr>
          <a:xfrm>
            <a:off x="347100" y="1366300"/>
            <a:ext cx="4260300" cy="27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40000"/>
              </a:lnSpc>
              <a:spcAft>
                <a:spcPts val="1200"/>
              </a:spcAft>
              <a:buFont typeface="Arial"/>
              <a:buNone/>
            </a:pP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Untuk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mengubah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bilangan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desimal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yang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ada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pada IP Address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khususnya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IPv4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ke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dalam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bentuk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bilangan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biner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terdapat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aturan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dan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cara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khusus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yang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dapat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dilakukan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.</a:t>
            </a:r>
          </a:p>
        </p:txBody>
      </p:sp>
      <p:pic>
        <p:nvPicPr>
          <p:cNvPr id="43" name="Google Shape;121;p18">
            <a:extLst>
              <a:ext uri="{FF2B5EF4-FFF2-40B4-BE49-F238E27FC236}">
                <a16:creationId xmlns:a16="http://schemas.microsoft.com/office/drawing/2014/main" id="{20496418-E64D-0B21-E6A5-50F33BE2ED7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5799" y="2190306"/>
            <a:ext cx="3936501" cy="16660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3112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26;p19">
            <a:extLst>
              <a:ext uri="{FF2B5EF4-FFF2-40B4-BE49-F238E27FC236}">
                <a16:creationId xmlns:a16="http://schemas.microsoft.com/office/drawing/2014/main" id="{0C94678D-08AF-65C8-8DF0-83B602793A53}"/>
              </a:ext>
            </a:extLst>
          </p:cNvPr>
          <p:cNvSpPr/>
          <p:nvPr/>
        </p:nvSpPr>
        <p:spPr>
          <a:xfrm>
            <a:off x="311700" y="1301400"/>
            <a:ext cx="4331100" cy="287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85725" dir="8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127;p19">
            <a:extLst>
              <a:ext uri="{FF2B5EF4-FFF2-40B4-BE49-F238E27FC236}">
                <a16:creationId xmlns:a16="http://schemas.microsoft.com/office/drawing/2014/main" id="{06BBFA68-6B02-34B7-68BD-5F72F2777A5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85775"/>
            <a:ext cx="557725" cy="557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Google Shape;128;p19">
            <a:extLst>
              <a:ext uri="{FF2B5EF4-FFF2-40B4-BE49-F238E27FC236}">
                <a16:creationId xmlns:a16="http://schemas.microsoft.com/office/drawing/2014/main" id="{F4D0D161-8160-E06A-2202-C6E32022848C}"/>
              </a:ext>
            </a:extLst>
          </p:cNvPr>
          <p:cNvCxnSpPr/>
          <p:nvPr/>
        </p:nvCxnSpPr>
        <p:spPr>
          <a:xfrm>
            <a:off x="892375" y="4672488"/>
            <a:ext cx="0" cy="384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129;p19">
            <a:extLst>
              <a:ext uri="{FF2B5EF4-FFF2-40B4-BE49-F238E27FC236}">
                <a16:creationId xmlns:a16="http://schemas.microsoft.com/office/drawing/2014/main" id="{BED81D97-7E48-178A-78F6-90F8337C4BE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45625" y="4585775"/>
            <a:ext cx="2392200" cy="5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BASIC UNDERSTANDING 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IN LEARNING &amp; DEVELOPING IT 2022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28" name="Google Shape;130;p19">
            <a:extLst>
              <a:ext uri="{FF2B5EF4-FFF2-40B4-BE49-F238E27FC236}">
                <a16:creationId xmlns:a16="http://schemas.microsoft.com/office/drawing/2014/main" id="{A0023992-6300-96FC-C82B-C0948B6BF6B3}"/>
              </a:ext>
            </a:extLst>
          </p:cNvPr>
          <p:cNvSpPr txBox="1">
            <a:spLocks/>
          </p:cNvSpPr>
          <p:nvPr/>
        </p:nvSpPr>
        <p:spPr>
          <a:xfrm>
            <a:off x="311700" y="0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/>
            <a:r>
              <a:rPr lang="en-US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Jaringan</a:t>
            </a:r>
            <a:r>
              <a:rPr lang="en-US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Komputer</a:t>
            </a:r>
            <a:r>
              <a:rPr lang="en-US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</a:t>
            </a:r>
          </a:p>
          <a:p>
            <a:pPr marL="0" lvl="0" indent="0" algn="l"/>
            <a:r>
              <a:rPr lang="en-US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&amp; </a:t>
            </a:r>
            <a:r>
              <a:rPr lang="en-US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Komunikasi</a:t>
            </a:r>
            <a:endParaRPr lang="en-US" sz="1000" dirty="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29" name="Google Shape;131;p19">
            <a:extLst>
              <a:ext uri="{FF2B5EF4-FFF2-40B4-BE49-F238E27FC236}">
                <a16:creationId xmlns:a16="http://schemas.microsoft.com/office/drawing/2014/main" id="{E52B8656-98F3-9467-B4B1-24272678ACCC}"/>
              </a:ext>
            </a:extLst>
          </p:cNvPr>
          <p:cNvSpPr txBox="1">
            <a:spLocks/>
          </p:cNvSpPr>
          <p:nvPr/>
        </p:nvSpPr>
        <p:spPr>
          <a:xfrm>
            <a:off x="6440100" y="0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Bersama:</a:t>
            </a:r>
            <a:b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</a:br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Muhammad Abel Jollando</a:t>
            </a:r>
          </a:p>
        </p:txBody>
      </p:sp>
      <p:sp>
        <p:nvSpPr>
          <p:cNvPr id="30" name="Google Shape;132;p19">
            <a:extLst>
              <a:ext uri="{FF2B5EF4-FFF2-40B4-BE49-F238E27FC236}">
                <a16:creationId xmlns:a16="http://schemas.microsoft.com/office/drawing/2014/main" id="{58977480-51A0-082A-5395-88F87D76818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57700"/>
            <a:ext cx="3308100" cy="7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b="1" dirty="0">
                <a:solidFill>
                  <a:schemeClr val="bg1"/>
                </a:solidFill>
              </a:rPr>
              <a:t>IPv6</a:t>
            </a: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31" name="Google Shape;133;p19">
            <a:extLst>
              <a:ext uri="{FF2B5EF4-FFF2-40B4-BE49-F238E27FC236}">
                <a16:creationId xmlns:a16="http://schemas.microsoft.com/office/drawing/2014/main" id="{6C7A9B87-5C73-B60F-CFE1-53155FDDFD89}"/>
              </a:ext>
            </a:extLst>
          </p:cNvPr>
          <p:cNvSpPr txBox="1">
            <a:spLocks/>
          </p:cNvSpPr>
          <p:nvPr/>
        </p:nvSpPr>
        <p:spPr>
          <a:xfrm>
            <a:off x="347100" y="1366300"/>
            <a:ext cx="4260300" cy="27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just">
              <a:lnSpc>
                <a:spcPct val="140000"/>
              </a:lnSpc>
              <a:spcAft>
                <a:spcPts val="1200"/>
              </a:spcAft>
              <a:buFont typeface="Arial"/>
              <a:buNone/>
            </a:pPr>
            <a:r>
              <a:rPr lang="en-ID" sz="1400" dirty="0">
                <a:solidFill>
                  <a:schemeClr val="bg1"/>
                </a:solidFill>
              </a:rPr>
              <a:t>Internet Protocol version 6 </a:t>
            </a:r>
            <a:r>
              <a:rPr lang="en-ID" sz="1400" dirty="0" err="1">
                <a:solidFill>
                  <a:schemeClr val="bg1"/>
                </a:solidFill>
              </a:rPr>
              <a:t>adalah</a:t>
            </a:r>
            <a:r>
              <a:rPr lang="en-ID" sz="1400" dirty="0">
                <a:solidFill>
                  <a:schemeClr val="bg1"/>
                </a:solidFill>
              </a:rPr>
              <a:t> </a:t>
            </a:r>
            <a:r>
              <a:rPr lang="en-ID" sz="1400" dirty="0" err="1">
                <a:solidFill>
                  <a:schemeClr val="bg1"/>
                </a:solidFill>
              </a:rPr>
              <a:t>protokol</a:t>
            </a:r>
            <a:r>
              <a:rPr lang="en-ID" sz="1400" dirty="0">
                <a:solidFill>
                  <a:schemeClr val="bg1"/>
                </a:solidFill>
              </a:rPr>
              <a:t> internet </a:t>
            </a:r>
            <a:r>
              <a:rPr lang="en-ID" sz="1400" dirty="0" err="1">
                <a:solidFill>
                  <a:schemeClr val="bg1"/>
                </a:solidFill>
              </a:rPr>
              <a:t>generasi</a:t>
            </a:r>
            <a:r>
              <a:rPr lang="en-ID" sz="1400" dirty="0">
                <a:solidFill>
                  <a:schemeClr val="bg1"/>
                </a:solidFill>
              </a:rPr>
              <a:t> </a:t>
            </a:r>
            <a:r>
              <a:rPr lang="en-ID" sz="1400" dirty="0" err="1">
                <a:solidFill>
                  <a:schemeClr val="bg1"/>
                </a:solidFill>
              </a:rPr>
              <a:t>baru</a:t>
            </a:r>
            <a:r>
              <a:rPr lang="en-ID" sz="1400" dirty="0">
                <a:solidFill>
                  <a:schemeClr val="bg1"/>
                </a:solidFill>
              </a:rPr>
              <a:t> yang </a:t>
            </a:r>
            <a:r>
              <a:rPr lang="en-ID" sz="1400" dirty="0" err="1">
                <a:solidFill>
                  <a:schemeClr val="bg1"/>
                </a:solidFill>
              </a:rPr>
              <a:t>menggantikan</a:t>
            </a:r>
            <a:r>
              <a:rPr lang="en-ID" sz="1400" dirty="0">
                <a:solidFill>
                  <a:schemeClr val="bg1"/>
                </a:solidFill>
              </a:rPr>
              <a:t> </a:t>
            </a:r>
            <a:r>
              <a:rPr lang="en-ID" sz="1400" dirty="0" err="1">
                <a:solidFill>
                  <a:schemeClr val="bg1"/>
                </a:solidFill>
              </a:rPr>
              <a:t>protokol</a:t>
            </a:r>
            <a:r>
              <a:rPr lang="en-ID" sz="1400" dirty="0">
                <a:solidFill>
                  <a:schemeClr val="bg1"/>
                </a:solidFill>
              </a:rPr>
              <a:t> </a:t>
            </a:r>
            <a:r>
              <a:rPr lang="en-ID" sz="1400" dirty="0" err="1">
                <a:solidFill>
                  <a:schemeClr val="bg1"/>
                </a:solidFill>
              </a:rPr>
              <a:t>versi</a:t>
            </a:r>
            <a:r>
              <a:rPr lang="en-ID" sz="1400" dirty="0">
                <a:solidFill>
                  <a:schemeClr val="bg1"/>
                </a:solidFill>
              </a:rPr>
              <a:t> </a:t>
            </a:r>
            <a:r>
              <a:rPr lang="en-ID" sz="1400" dirty="0" err="1">
                <a:solidFill>
                  <a:schemeClr val="bg1"/>
                </a:solidFill>
              </a:rPr>
              <a:t>sebelumnya</a:t>
            </a:r>
            <a:r>
              <a:rPr lang="en-ID" sz="1400" dirty="0">
                <a:solidFill>
                  <a:schemeClr val="bg1"/>
                </a:solidFill>
              </a:rPr>
              <a:t> (IPv4). IPv6 </a:t>
            </a:r>
            <a:r>
              <a:rPr lang="en-ID" sz="1400" dirty="0" err="1">
                <a:solidFill>
                  <a:schemeClr val="bg1"/>
                </a:solidFill>
              </a:rPr>
              <a:t>dikembangkan</a:t>
            </a:r>
            <a:r>
              <a:rPr lang="en-ID" sz="1400" dirty="0">
                <a:solidFill>
                  <a:schemeClr val="bg1"/>
                </a:solidFill>
              </a:rPr>
              <a:t> oleh Internet Engineering Task Force (IETF). </a:t>
            </a:r>
            <a:r>
              <a:rPr lang="en-ID" sz="1400" dirty="0" err="1">
                <a:solidFill>
                  <a:schemeClr val="bg1"/>
                </a:solidFill>
              </a:rPr>
              <a:t>Tujuan</a:t>
            </a:r>
            <a:r>
              <a:rPr lang="en-ID" sz="1400" dirty="0">
                <a:solidFill>
                  <a:schemeClr val="bg1"/>
                </a:solidFill>
              </a:rPr>
              <a:t> </a:t>
            </a:r>
            <a:r>
              <a:rPr lang="en-ID" sz="1400" dirty="0" err="1">
                <a:solidFill>
                  <a:schemeClr val="bg1"/>
                </a:solidFill>
              </a:rPr>
              <a:t>utama</a:t>
            </a:r>
            <a:r>
              <a:rPr lang="en-ID" sz="1400" dirty="0">
                <a:solidFill>
                  <a:schemeClr val="bg1"/>
                </a:solidFill>
              </a:rPr>
              <a:t> </a:t>
            </a:r>
            <a:r>
              <a:rPr lang="en-ID" sz="1400" dirty="0" err="1">
                <a:solidFill>
                  <a:schemeClr val="bg1"/>
                </a:solidFill>
              </a:rPr>
              <a:t>diciptakan</a:t>
            </a:r>
            <a:r>
              <a:rPr lang="en-ID" sz="1400" dirty="0">
                <a:solidFill>
                  <a:schemeClr val="bg1"/>
                </a:solidFill>
              </a:rPr>
              <a:t> IPv6 </a:t>
            </a:r>
            <a:r>
              <a:rPr lang="en-ID" sz="1400" dirty="0" err="1">
                <a:solidFill>
                  <a:schemeClr val="bg1"/>
                </a:solidFill>
              </a:rPr>
              <a:t>karena</a:t>
            </a:r>
            <a:r>
              <a:rPr lang="en-ID" sz="1400" dirty="0">
                <a:solidFill>
                  <a:schemeClr val="bg1"/>
                </a:solidFill>
              </a:rPr>
              <a:t> </a:t>
            </a:r>
            <a:r>
              <a:rPr lang="en-ID" sz="1400" dirty="0" err="1">
                <a:solidFill>
                  <a:schemeClr val="bg1"/>
                </a:solidFill>
              </a:rPr>
              <a:t>keterbatasan</a:t>
            </a:r>
            <a:r>
              <a:rPr lang="en-ID" sz="1400" dirty="0">
                <a:solidFill>
                  <a:schemeClr val="bg1"/>
                </a:solidFill>
              </a:rPr>
              <a:t> </a:t>
            </a:r>
            <a:r>
              <a:rPr lang="en-ID" sz="1400" dirty="0" err="1">
                <a:solidFill>
                  <a:schemeClr val="bg1"/>
                </a:solidFill>
              </a:rPr>
              <a:t>ruang</a:t>
            </a:r>
            <a:r>
              <a:rPr lang="en-ID" sz="1400" dirty="0">
                <a:solidFill>
                  <a:schemeClr val="bg1"/>
                </a:solidFill>
              </a:rPr>
              <a:t> </a:t>
            </a:r>
            <a:r>
              <a:rPr lang="en-ID" sz="1400" dirty="0" err="1">
                <a:solidFill>
                  <a:schemeClr val="bg1"/>
                </a:solidFill>
              </a:rPr>
              <a:t>alamat</a:t>
            </a:r>
            <a:r>
              <a:rPr lang="en-ID" sz="1400" dirty="0">
                <a:solidFill>
                  <a:schemeClr val="bg1"/>
                </a:solidFill>
              </a:rPr>
              <a:t> di IPv4 yang </a:t>
            </a:r>
            <a:r>
              <a:rPr lang="en-ID" sz="1400" dirty="0" err="1">
                <a:solidFill>
                  <a:schemeClr val="bg1"/>
                </a:solidFill>
              </a:rPr>
              <a:t>hanya</a:t>
            </a:r>
            <a:r>
              <a:rPr lang="en-ID" sz="1400" dirty="0">
                <a:solidFill>
                  <a:schemeClr val="bg1"/>
                </a:solidFill>
              </a:rPr>
              <a:t> </a:t>
            </a:r>
            <a:r>
              <a:rPr lang="en-ID" sz="1400" dirty="0" err="1">
                <a:solidFill>
                  <a:schemeClr val="bg1"/>
                </a:solidFill>
              </a:rPr>
              <a:t>terdiri</a:t>
            </a:r>
            <a:r>
              <a:rPr lang="en-ID" sz="1400" dirty="0">
                <a:solidFill>
                  <a:schemeClr val="bg1"/>
                </a:solidFill>
              </a:rPr>
              <a:t> </a:t>
            </a:r>
            <a:r>
              <a:rPr lang="en-ID" sz="1400" dirty="0" err="1">
                <a:solidFill>
                  <a:schemeClr val="bg1"/>
                </a:solidFill>
              </a:rPr>
              <a:t>dari</a:t>
            </a:r>
            <a:r>
              <a:rPr lang="en-ID" sz="1400" dirty="0">
                <a:solidFill>
                  <a:schemeClr val="bg1"/>
                </a:solidFill>
              </a:rPr>
              <a:t> 32 bit. </a:t>
            </a:r>
          </a:p>
        </p:txBody>
      </p:sp>
      <p:pic>
        <p:nvPicPr>
          <p:cNvPr id="32" name="Google Shape;134;p19">
            <a:extLst>
              <a:ext uri="{FF2B5EF4-FFF2-40B4-BE49-F238E27FC236}">
                <a16:creationId xmlns:a16="http://schemas.microsoft.com/office/drawing/2014/main" id="{BD47F1DF-39A0-CB17-5B9D-FCEA7BE4C8A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5200" y="1545888"/>
            <a:ext cx="4196400" cy="24071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20688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127;p19">
            <a:extLst>
              <a:ext uri="{FF2B5EF4-FFF2-40B4-BE49-F238E27FC236}">
                <a16:creationId xmlns:a16="http://schemas.microsoft.com/office/drawing/2014/main" id="{06BBFA68-6B02-34B7-68BD-5F72F2777A5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85775"/>
            <a:ext cx="557725" cy="557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Google Shape;128;p19">
            <a:extLst>
              <a:ext uri="{FF2B5EF4-FFF2-40B4-BE49-F238E27FC236}">
                <a16:creationId xmlns:a16="http://schemas.microsoft.com/office/drawing/2014/main" id="{F4D0D161-8160-E06A-2202-C6E32022848C}"/>
              </a:ext>
            </a:extLst>
          </p:cNvPr>
          <p:cNvCxnSpPr/>
          <p:nvPr/>
        </p:nvCxnSpPr>
        <p:spPr>
          <a:xfrm>
            <a:off x="892375" y="4672488"/>
            <a:ext cx="0" cy="384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129;p19">
            <a:extLst>
              <a:ext uri="{FF2B5EF4-FFF2-40B4-BE49-F238E27FC236}">
                <a16:creationId xmlns:a16="http://schemas.microsoft.com/office/drawing/2014/main" id="{BED81D97-7E48-178A-78F6-90F8337C4BE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45625" y="4585775"/>
            <a:ext cx="2392200" cy="5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BASIC UNDERSTANDING 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IN LEARNING &amp; DEVELOPING IT 2022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28" name="Google Shape;130;p19">
            <a:extLst>
              <a:ext uri="{FF2B5EF4-FFF2-40B4-BE49-F238E27FC236}">
                <a16:creationId xmlns:a16="http://schemas.microsoft.com/office/drawing/2014/main" id="{A0023992-6300-96FC-C82B-C0948B6BF6B3}"/>
              </a:ext>
            </a:extLst>
          </p:cNvPr>
          <p:cNvSpPr txBox="1">
            <a:spLocks/>
          </p:cNvSpPr>
          <p:nvPr/>
        </p:nvSpPr>
        <p:spPr>
          <a:xfrm>
            <a:off x="311700" y="0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/>
            <a:r>
              <a:rPr lang="en-US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Jaringan</a:t>
            </a:r>
            <a:r>
              <a:rPr lang="en-US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Komputer</a:t>
            </a:r>
            <a:r>
              <a:rPr lang="en-US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</a:t>
            </a:r>
          </a:p>
          <a:p>
            <a:pPr marL="0" lvl="0" indent="0" algn="l"/>
            <a:r>
              <a:rPr lang="en-US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&amp; </a:t>
            </a:r>
            <a:r>
              <a:rPr lang="en-US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Komunikasi</a:t>
            </a:r>
            <a:endParaRPr lang="en-US" sz="1000" dirty="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29" name="Google Shape;131;p19">
            <a:extLst>
              <a:ext uri="{FF2B5EF4-FFF2-40B4-BE49-F238E27FC236}">
                <a16:creationId xmlns:a16="http://schemas.microsoft.com/office/drawing/2014/main" id="{E52B8656-98F3-9467-B4B1-24272678ACCC}"/>
              </a:ext>
            </a:extLst>
          </p:cNvPr>
          <p:cNvSpPr txBox="1">
            <a:spLocks/>
          </p:cNvSpPr>
          <p:nvPr/>
        </p:nvSpPr>
        <p:spPr>
          <a:xfrm>
            <a:off x="6440100" y="0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Bersama:</a:t>
            </a:r>
            <a:b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</a:br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Muhammad Abel Jollando</a:t>
            </a:r>
          </a:p>
        </p:txBody>
      </p:sp>
      <p:sp>
        <p:nvSpPr>
          <p:cNvPr id="30" name="Google Shape;132;p19">
            <a:extLst>
              <a:ext uri="{FF2B5EF4-FFF2-40B4-BE49-F238E27FC236}">
                <a16:creationId xmlns:a16="http://schemas.microsoft.com/office/drawing/2014/main" id="{58977480-51A0-082A-5395-88F87D76818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57700"/>
            <a:ext cx="3308100" cy="7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b="1" dirty="0">
                <a:solidFill>
                  <a:schemeClr val="bg1"/>
                </a:solidFill>
              </a:rPr>
              <a:t>IPv6</a:t>
            </a:r>
            <a:r>
              <a:rPr lang="en-US" sz="2400" b="1" dirty="0">
                <a:solidFill>
                  <a:schemeClr val="bg1"/>
                </a:solidFill>
              </a:rPr>
              <a:t> Subnetting</a:t>
            </a: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2" name="Google Shape;144;p20">
            <a:extLst>
              <a:ext uri="{FF2B5EF4-FFF2-40B4-BE49-F238E27FC236}">
                <a16:creationId xmlns:a16="http://schemas.microsoft.com/office/drawing/2014/main" id="{50BE41E2-CC4E-41C0-640B-140C90E1770F}"/>
              </a:ext>
            </a:extLst>
          </p:cNvPr>
          <p:cNvSpPr txBox="1">
            <a:spLocks/>
          </p:cNvSpPr>
          <p:nvPr/>
        </p:nvSpPr>
        <p:spPr>
          <a:xfrm>
            <a:off x="311708" y="1545438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AKU GA NGERTI GAIS </a:t>
            </a:r>
            <a:r>
              <a:rPr lang="en-US" b="1" dirty="0">
                <a:solidFill>
                  <a:schemeClr val="bg1"/>
                </a:solidFill>
                <a:sym typeface="Wingdings" panose="05000000000000000000" pitchFamily="2" charset="2"/>
              </a:rPr>
              <a:t></a:t>
            </a:r>
            <a:endParaRPr lang="en-ID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8035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39;p20">
            <a:extLst>
              <a:ext uri="{FF2B5EF4-FFF2-40B4-BE49-F238E27FC236}">
                <a16:creationId xmlns:a16="http://schemas.microsoft.com/office/drawing/2014/main" id="{12A9101F-FD21-3F49-ECB7-87A6B20FD8F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85775"/>
            <a:ext cx="557725" cy="557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Google Shape;140;p20">
            <a:extLst>
              <a:ext uri="{FF2B5EF4-FFF2-40B4-BE49-F238E27FC236}">
                <a16:creationId xmlns:a16="http://schemas.microsoft.com/office/drawing/2014/main" id="{DE95CCDC-C952-1013-7D8D-CEDDBA754F5B}"/>
              </a:ext>
            </a:extLst>
          </p:cNvPr>
          <p:cNvCxnSpPr/>
          <p:nvPr/>
        </p:nvCxnSpPr>
        <p:spPr>
          <a:xfrm>
            <a:off x="892375" y="4672488"/>
            <a:ext cx="0" cy="384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41;p20">
            <a:extLst>
              <a:ext uri="{FF2B5EF4-FFF2-40B4-BE49-F238E27FC236}">
                <a16:creationId xmlns:a16="http://schemas.microsoft.com/office/drawing/2014/main" id="{AF915D64-03FB-4FC2-433C-0F5911518C3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45625" y="4585775"/>
            <a:ext cx="2392200" cy="5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BASIC UNDERSTANDING 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IN LEARNING &amp; DEVELOPING IT 2022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9" name="Google Shape;142;p20">
            <a:extLst>
              <a:ext uri="{FF2B5EF4-FFF2-40B4-BE49-F238E27FC236}">
                <a16:creationId xmlns:a16="http://schemas.microsoft.com/office/drawing/2014/main" id="{67851124-8ACD-B0CC-24CB-91FB8988786C}"/>
              </a:ext>
            </a:extLst>
          </p:cNvPr>
          <p:cNvSpPr txBox="1">
            <a:spLocks/>
          </p:cNvSpPr>
          <p:nvPr/>
        </p:nvSpPr>
        <p:spPr>
          <a:xfrm>
            <a:off x="311700" y="0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Jaringan Komputer</a:t>
            </a:r>
          </a:p>
          <a:p>
            <a:pPr marL="0" indent="0" algn="l"/>
            <a:r>
              <a:rPr lang="en-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&amp; Komunikasi</a:t>
            </a:r>
            <a:endParaRPr lang="en-ID" sz="1000" dirty="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10" name="Google Shape;143;p20">
            <a:extLst>
              <a:ext uri="{FF2B5EF4-FFF2-40B4-BE49-F238E27FC236}">
                <a16:creationId xmlns:a16="http://schemas.microsoft.com/office/drawing/2014/main" id="{93725D54-2BE1-50FC-FDAD-1785DFF7C65C}"/>
              </a:ext>
            </a:extLst>
          </p:cNvPr>
          <p:cNvSpPr txBox="1">
            <a:spLocks/>
          </p:cNvSpPr>
          <p:nvPr/>
        </p:nvSpPr>
        <p:spPr>
          <a:xfrm>
            <a:off x="6440100" y="0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Bersama:</a:t>
            </a:r>
            <a:b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</a:br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Muhammad Abel Jollando</a:t>
            </a:r>
          </a:p>
        </p:txBody>
      </p:sp>
      <p:sp>
        <p:nvSpPr>
          <p:cNvPr id="11" name="Google Shape;144;p20">
            <a:extLst>
              <a:ext uri="{FF2B5EF4-FFF2-40B4-BE49-F238E27FC236}">
                <a16:creationId xmlns:a16="http://schemas.microsoft.com/office/drawing/2014/main" id="{ED228B2F-3069-0630-C33C-8388C1B9F2A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8" y="1545438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b="1" dirty="0">
                <a:solidFill>
                  <a:schemeClr val="bg1"/>
                </a:solidFill>
              </a:rPr>
              <a:t>OSI Layers</a:t>
            </a:r>
            <a:endParaRPr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474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49;p21">
            <a:extLst>
              <a:ext uri="{FF2B5EF4-FFF2-40B4-BE49-F238E27FC236}">
                <a16:creationId xmlns:a16="http://schemas.microsoft.com/office/drawing/2014/main" id="{31E85E02-BA5F-BD25-0AE2-6109CFAF128C}"/>
              </a:ext>
            </a:extLst>
          </p:cNvPr>
          <p:cNvSpPr/>
          <p:nvPr/>
        </p:nvSpPr>
        <p:spPr>
          <a:xfrm>
            <a:off x="311700" y="1301400"/>
            <a:ext cx="4331100" cy="287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85725" dir="8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50;p21">
            <a:extLst>
              <a:ext uri="{FF2B5EF4-FFF2-40B4-BE49-F238E27FC236}">
                <a16:creationId xmlns:a16="http://schemas.microsoft.com/office/drawing/2014/main" id="{5F715A93-AE53-13C8-E3C9-F1B75442AFA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85775"/>
            <a:ext cx="557725" cy="557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151;p21">
            <a:extLst>
              <a:ext uri="{FF2B5EF4-FFF2-40B4-BE49-F238E27FC236}">
                <a16:creationId xmlns:a16="http://schemas.microsoft.com/office/drawing/2014/main" id="{241DBA27-897B-5360-C09C-2E66E76558ED}"/>
              </a:ext>
            </a:extLst>
          </p:cNvPr>
          <p:cNvCxnSpPr/>
          <p:nvPr/>
        </p:nvCxnSpPr>
        <p:spPr>
          <a:xfrm>
            <a:off x="892375" y="4672488"/>
            <a:ext cx="0" cy="384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2;p21">
            <a:extLst>
              <a:ext uri="{FF2B5EF4-FFF2-40B4-BE49-F238E27FC236}">
                <a16:creationId xmlns:a16="http://schemas.microsoft.com/office/drawing/2014/main" id="{7CBDF9F1-788D-8BEB-29AC-0E8DA05BA55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45625" y="4585775"/>
            <a:ext cx="2392200" cy="5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BASIC UNDERSTANDING 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IN LEARNING &amp; DEVELOPING IT 2022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16" name="Google Shape;153;p21">
            <a:extLst>
              <a:ext uri="{FF2B5EF4-FFF2-40B4-BE49-F238E27FC236}">
                <a16:creationId xmlns:a16="http://schemas.microsoft.com/office/drawing/2014/main" id="{A5936F53-927B-B09D-51A8-8BAB14FABA87}"/>
              </a:ext>
            </a:extLst>
          </p:cNvPr>
          <p:cNvSpPr txBox="1">
            <a:spLocks/>
          </p:cNvSpPr>
          <p:nvPr/>
        </p:nvSpPr>
        <p:spPr>
          <a:xfrm>
            <a:off x="311700" y="0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ID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Jaringan</a:t>
            </a:r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</a:t>
            </a:r>
            <a:r>
              <a:rPr lang="en-ID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Komputer</a:t>
            </a:r>
            <a:endParaRPr lang="en-ID" sz="1000" dirty="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indent="0" algn="l"/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&amp; </a:t>
            </a:r>
            <a:r>
              <a:rPr lang="en-ID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Komunikasi</a:t>
            </a:r>
            <a:endParaRPr lang="en-ID" sz="1000" dirty="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17" name="Google Shape;154;p21">
            <a:extLst>
              <a:ext uri="{FF2B5EF4-FFF2-40B4-BE49-F238E27FC236}">
                <a16:creationId xmlns:a16="http://schemas.microsoft.com/office/drawing/2014/main" id="{B6F5861A-0FE3-4C3F-9502-F26B0BDE7BF1}"/>
              </a:ext>
            </a:extLst>
          </p:cNvPr>
          <p:cNvSpPr txBox="1">
            <a:spLocks/>
          </p:cNvSpPr>
          <p:nvPr/>
        </p:nvSpPr>
        <p:spPr>
          <a:xfrm>
            <a:off x="6440100" y="0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Bersama:</a:t>
            </a:r>
            <a:b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</a:br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Muhammad Abel Jollando</a:t>
            </a:r>
          </a:p>
        </p:txBody>
      </p:sp>
      <p:sp>
        <p:nvSpPr>
          <p:cNvPr id="18" name="Google Shape;155;p21">
            <a:extLst>
              <a:ext uri="{FF2B5EF4-FFF2-40B4-BE49-F238E27FC236}">
                <a16:creationId xmlns:a16="http://schemas.microsoft.com/office/drawing/2014/main" id="{A75B79BC-4A57-A031-002F-9C607C2CBE4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57700"/>
            <a:ext cx="3308100" cy="7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b="1" dirty="0">
                <a:solidFill>
                  <a:schemeClr val="bg1"/>
                </a:solidFill>
              </a:rPr>
              <a:t>OSI Layers</a:t>
            </a: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19" name="Google Shape;156;p21">
            <a:extLst>
              <a:ext uri="{FF2B5EF4-FFF2-40B4-BE49-F238E27FC236}">
                <a16:creationId xmlns:a16="http://schemas.microsoft.com/office/drawing/2014/main" id="{8EB01020-034F-FC75-2646-491B822C4C40}"/>
              </a:ext>
            </a:extLst>
          </p:cNvPr>
          <p:cNvSpPr txBox="1">
            <a:spLocks/>
          </p:cNvSpPr>
          <p:nvPr/>
        </p:nvSpPr>
        <p:spPr>
          <a:xfrm>
            <a:off x="347100" y="1366300"/>
            <a:ext cx="4260300" cy="27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just">
              <a:lnSpc>
                <a:spcPct val="140000"/>
              </a:lnSpc>
              <a:spcAft>
                <a:spcPts val="1200"/>
              </a:spcAft>
              <a:buFont typeface="Arial"/>
              <a:buNone/>
            </a:pP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OSI layers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adalah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singkatan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dari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Open System Interconnection yang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dikembangkan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oleh ISO (International Standard Organization)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setelah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digunakan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protokol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TCP/IP suite yang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dirancang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untuk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memfasilitasi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hubungan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antara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beberapa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organisasi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yang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tergabung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dalam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American Department of Defence,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yaitu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Advanced Research Project Agency (ARPA)</a:t>
            </a:r>
          </a:p>
        </p:txBody>
      </p:sp>
      <p:pic>
        <p:nvPicPr>
          <p:cNvPr id="20" name="Google Shape;157;p21">
            <a:extLst>
              <a:ext uri="{FF2B5EF4-FFF2-40B4-BE49-F238E27FC236}">
                <a16:creationId xmlns:a16="http://schemas.microsoft.com/office/drawing/2014/main" id="{9458EA0E-A5D9-0E9A-83C4-AF59B731B11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6675" y="987175"/>
            <a:ext cx="4196400" cy="31691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48116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50;p21">
            <a:extLst>
              <a:ext uri="{FF2B5EF4-FFF2-40B4-BE49-F238E27FC236}">
                <a16:creationId xmlns:a16="http://schemas.microsoft.com/office/drawing/2014/main" id="{5F715A93-AE53-13C8-E3C9-F1B75442AFA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4585775"/>
            <a:ext cx="557725" cy="557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151;p21">
            <a:extLst>
              <a:ext uri="{FF2B5EF4-FFF2-40B4-BE49-F238E27FC236}">
                <a16:creationId xmlns:a16="http://schemas.microsoft.com/office/drawing/2014/main" id="{241DBA27-897B-5360-C09C-2E66E76558ED}"/>
              </a:ext>
            </a:extLst>
          </p:cNvPr>
          <p:cNvCxnSpPr/>
          <p:nvPr/>
        </p:nvCxnSpPr>
        <p:spPr>
          <a:xfrm>
            <a:off x="892375" y="4672488"/>
            <a:ext cx="0" cy="384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2;p21">
            <a:extLst>
              <a:ext uri="{FF2B5EF4-FFF2-40B4-BE49-F238E27FC236}">
                <a16:creationId xmlns:a16="http://schemas.microsoft.com/office/drawing/2014/main" id="{7CBDF9F1-788D-8BEB-29AC-0E8DA05BA55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45625" y="4585775"/>
            <a:ext cx="2392200" cy="5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BASIC UNDERSTANDING 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IN LEARNING &amp; DEVELOPING IT 2022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16" name="Google Shape;153;p21">
            <a:extLst>
              <a:ext uri="{FF2B5EF4-FFF2-40B4-BE49-F238E27FC236}">
                <a16:creationId xmlns:a16="http://schemas.microsoft.com/office/drawing/2014/main" id="{A5936F53-927B-B09D-51A8-8BAB14FABA87}"/>
              </a:ext>
            </a:extLst>
          </p:cNvPr>
          <p:cNvSpPr txBox="1">
            <a:spLocks/>
          </p:cNvSpPr>
          <p:nvPr/>
        </p:nvSpPr>
        <p:spPr>
          <a:xfrm>
            <a:off x="311700" y="0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ID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Jaringan</a:t>
            </a:r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</a:t>
            </a:r>
            <a:r>
              <a:rPr lang="en-ID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Komputer</a:t>
            </a:r>
            <a:endParaRPr lang="en-ID" sz="1000" dirty="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indent="0" algn="l"/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&amp; </a:t>
            </a:r>
            <a:r>
              <a:rPr lang="en-ID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Komunikasi</a:t>
            </a:r>
            <a:endParaRPr lang="en-ID" sz="1000" dirty="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17" name="Google Shape;154;p21">
            <a:extLst>
              <a:ext uri="{FF2B5EF4-FFF2-40B4-BE49-F238E27FC236}">
                <a16:creationId xmlns:a16="http://schemas.microsoft.com/office/drawing/2014/main" id="{B6F5861A-0FE3-4C3F-9502-F26B0BDE7BF1}"/>
              </a:ext>
            </a:extLst>
          </p:cNvPr>
          <p:cNvSpPr txBox="1">
            <a:spLocks/>
          </p:cNvSpPr>
          <p:nvPr/>
        </p:nvSpPr>
        <p:spPr>
          <a:xfrm>
            <a:off x="6440100" y="0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Bersama:</a:t>
            </a:r>
            <a:b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</a:br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Muhammad Abel Jollando</a:t>
            </a:r>
          </a:p>
        </p:txBody>
      </p:sp>
      <p:pic>
        <p:nvPicPr>
          <p:cNvPr id="2" name="videoplayback">
            <a:hlinkClick r:id="" action="ppaction://media"/>
            <a:extLst>
              <a:ext uri="{FF2B5EF4-FFF2-40B4-BE49-F238E27FC236}">
                <a16:creationId xmlns:a16="http://schemas.microsoft.com/office/drawing/2014/main" id="{98AAC80C-7689-C2B2-BC35-47B3802649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456165" y="819093"/>
            <a:ext cx="6231669" cy="350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6609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6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75;p23">
            <a:extLst>
              <a:ext uri="{FF2B5EF4-FFF2-40B4-BE49-F238E27FC236}">
                <a16:creationId xmlns:a16="http://schemas.microsoft.com/office/drawing/2014/main" id="{D8237052-D165-9866-2EE1-9397DB03597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85775"/>
            <a:ext cx="557725" cy="557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Google Shape;176;p23">
            <a:extLst>
              <a:ext uri="{FF2B5EF4-FFF2-40B4-BE49-F238E27FC236}">
                <a16:creationId xmlns:a16="http://schemas.microsoft.com/office/drawing/2014/main" id="{F2342967-15EB-6F11-34BA-D5DE7096DF8A}"/>
              </a:ext>
            </a:extLst>
          </p:cNvPr>
          <p:cNvCxnSpPr/>
          <p:nvPr/>
        </p:nvCxnSpPr>
        <p:spPr>
          <a:xfrm>
            <a:off x="892375" y="4672488"/>
            <a:ext cx="0" cy="384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77;p23">
            <a:extLst>
              <a:ext uri="{FF2B5EF4-FFF2-40B4-BE49-F238E27FC236}">
                <a16:creationId xmlns:a16="http://schemas.microsoft.com/office/drawing/2014/main" id="{196EF87F-909E-F6C3-F87E-8F6E1E34879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45625" y="4585775"/>
            <a:ext cx="2392200" cy="5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BASIC UNDERSTANDING 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IN LEARNING &amp; DEVELOPING IT 2022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9" name="Google Shape;178;p23">
            <a:extLst>
              <a:ext uri="{FF2B5EF4-FFF2-40B4-BE49-F238E27FC236}">
                <a16:creationId xmlns:a16="http://schemas.microsoft.com/office/drawing/2014/main" id="{B6866D39-1260-905C-31FA-B14623ACD38A}"/>
              </a:ext>
            </a:extLst>
          </p:cNvPr>
          <p:cNvSpPr txBox="1">
            <a:spLocks/>
          </p:cNvSpPr>
          <p:nvPr/>
        </p:nvSpPr>
        <p:spPr>
          <a:xfrm>
            <a:off x="311700" y="0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ID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Jaringan</a:t>
            </a:r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</a:t>
            </a:r>
            <a:r>
              <a:rPr lang="en-ID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Komputer</a:t>
            </a:r>
            <a:endParaRPr lang="en-ID" sz="1000" dirty="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indent="0" algn="l"/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&amp; </a:t>
            </a:r>
            <a:r>
              <a:rPr lang="en-ID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Komunikasi</a:t>
            </a:r>
            <a:endParaRPr lang="en-ID" sz="1000" dirty="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10" name="Google Shape;179;p23">
            <a:extLst>
              <a:ext uri="{FF2B5EF4-FFF2-40B4-BE49-F238E27FC236}">
                <a16:creationId xmlns:a16="http://schemas.microsoft.com/office/drawing/2014/main" id="{555C2820-4BF6-F816-FA49-77119F49176C}"/>
              </a:ext>
            </a:extLst>
          </p:cNvPr>
          <p:cNvSpPr txBox="1">
            <a:spLocks/>
          </p:cNvSpPr>
          <p:nvPr/>
        </p:nvSpPr>
        <p:spPr>
          <a:xfrm>
            <a:off x="6440100" y="0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Bersama:</a:t>
            </a:r>
            <a:b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</a:br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Muhammad Abel Jollando</a:t>
            </a:r>
          </a:p>
        </p:txBody>
      </p:sp>
      <p:sp>
        <p:nvSpPr>
          <p:cNvPr id="11" name="Google Shape;180;p23">
            <a:extLst>
              <a:ext uri="{FF2B5EF4-FFF2-40B4-BE49-F238E27FC236}">
                <a16:creationId xmlns:a16="http://schemas.microsoft.com/office/drawing/2014/main" id="{2BA5E4A2-528A-F169-7F70-254ED7C6431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8" y="1545438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b="1" dirty="0">
                <a:solidFill>
                  <a:schemeClr val="bg1"/>
                </a:solidFill>
              </a:rPr>
              <a:t>Protokol Jaringan</a:t>
            </a:r>
            <a:endParaRPr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8815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75;p23">
            <a:extLst>
              <a:ext uri="{FF2B5EF4-FFF2-40B4-BE49-F238E27FC236}">
                <a16:creationId xmlns:a16="http://schemas.microsoft.com/office/drawing/2014/main" id="{D8237052-D165-9866-2EE1-9397DB03597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85775"/>
            <a:ext cx="557725" cy="557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Google Shape;176;p23">
            <a:extLst>
              <a:ext uri="{FF2B5EF4-FFF2-40B4-BE49-F238E27FC236}">
                <a16:creationId xmlns:a16="http://schemas.microsoft.com/office/drawing/2014/main" id="{F2342967-15EB-6F11-34BA-D5DE7096DF8A}"/>
              </a:ext>
            </a:extLst>
          </p:cNvPr>
          <p:cNvCxnSpPr/>
          <p:nvPr/>
        </p:nvCxnSpPr>
        <p:spPr>
          <a:xfrm>
            <a:off x="892375" y="4672488"/>
            <a:ext cx="0" cy="384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77;p23">
            <a:extLst>
              <a:ext uri="{FF2B5EF4-FFF2-40B4-BE49-F238E27FC236}">
                <a16:creationId xmlns:a16="http://schemas.microsoft.com/office/drawing/2014/main" id="{196EF87F-909E-F6C3-F87E-8F6E1E34879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45625" y="4585775"/>
            <a:ext cx="2392200" cy="5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BASIC UNDERSTANDING 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IN LEARNING &amp; DEVELOPING IT 2022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9" name="Google Shape;178;p23">
            <a:extLst>
              <a:ext uri="{FF2B5EF4-FFF2-40B4-BE49-F238E27FC236}">
                <a16:creationId xmlns:a16="http://schemas.microsoft.com/office/drawing/2014/main" id="{B6866D39-1260-905C-31FA-B14623ACD38A}"/>
              </a:ext>
            </a:extLst>
          </p:cNvPr>
          <p:cNvSpPr txBox="1">
            <a:spLocks/>
          </p:cNvSpPr>
          <p:nvPr/>
        </p:nvSpPr>
        <p:spPr>
          <a:xfrm>
            <a:off x="311700" y="0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ID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Jaringan</a:t>
            </a:r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</a:t>
            </a:r>
            <a:r>
              <a:rPr lang="en-ID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Komputer</a:t>
            </a:r>
            <a:endParaRPr lang="en-ID" sz="1000" dirty="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indent="0" algn="l"/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&amp; </a:t>
            </a:r>
            <a:r>
              <a:rPr lang="en-ID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Komunikasi</a:t>
            </a:r>
            <a:endParaRPr lang="en-ID" sz="1000" dirty="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10" name="Google Shape;179;p23">
            <a:extLst>
              <a:ext uri="{FF2B5EF4-FFF2-40B4-BE49-F238E27FC236}">
                <a16:creationId xmlns:a16="http://schemas.microsoft.com/office/drawing/2014/main" id="{555C2820-4BF6-F816-FA49-77119F49176C}"/>
              </a:ext>
            </a:extLst>
          </p:cNvPr>
          <p:cNvSpPr txBox="1">
            <a:spLocks/>
          </p:cNvSpPr>
          <p:nvPr/>
        </p:nvSpPr>
        <p:spPr>
          <a:xfrm>
            <a:off x="6440100" y="0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Bersama:</a:t>
            </a:r>
            <a:b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</a:br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Muhammad Abel Jollando</a:t>
            </a:r>
          </a:p>
        </p:txBody>
      </p:sp>
      <p:sp>
        <p:nvSpPr>
          <p:cNvPr id="4" name="Google Shape;185;p24">
            <a:extLst>
              <a:ext uri="{FF2B5EF4-FFF2-40B4-BE49-F238E27FC236}">
                <a16:creationId xmlns:a16="http://schemas.microsoft.com/office/drawing/2014/main" id="{9D724807-01A1-5A43-A741-64876FC97711}"/>
              </a:ext>
            </a:extLst>
          </p:cNvPr>
          <p:cNvSpPr/>
          <p:nvPr/>
        </p:nvSpPr>
        <p:spPr>
          <a:xfrm>
            <a:off x="311700" y="1301400"/>
            <a:ext cx="4331100" cy="287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85725" dir="8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91;p24">
            <a:extLst>
              <a:ext uri="{FF2B5EF4-FFF2-40B4-BE49-F238E27FC236}">
                <a16:creationId xmlns:a16="http://schemas.microsoft.com/office/drawing/2014/main" id="{F9922754-2BBC-4FF3-4A29-BF325FD1A1E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57700"/>
            <a:ext cx="3308100" cy="7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b="1" dirty="0">
                <a:solidFill>
                  <a:schemeClr val="bg1"/>
                </a:solidFill>
              </a:rPr>
              <a:t>Protokol Jaringan</a:t>
            </a: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17" name="Google Shape;192;p24">
            <a:extLst>
              <a:ext uri="{FF2B5EF4-FFF2-40B4-BE49-F238E27FC236}">
                <a16:creationId xmlns:a16="http://schemas.microsoft.com/office/drawing/2014/main" id="{9F5528D5-C93B-B3D0-8674-9BB93D476FDE}"/>
              </a:ext>
            </a:extLst>
          </p:cNvPr>
          <p:cNvSpPr txBox="1">
            <a:spLocks/>
          </p:cNvSpPr>
          <p:nvPr/>
        </p:nvSpPr>
        <p:spPr>
          <a:xfrm>
            <a:off x="347100" y="1366300"/>
            <a:ext cx="4260300" cy="27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just">
              <a:lnSpc>
                <a:spcPct val="140000"/>
              </a:lnSpc>
              <a:buFont typeface="Arial"/>
              <a:buNone/>
            </a:pP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Protokol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dalam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dunia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komputer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adalah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aturan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atau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ketentuan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agar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satu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atau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lebih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device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dapat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saling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berkomunikasi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. </a:t>
            </a:r>
          </a:p>
          <a:p>
            <a:pPr marL="0" indent="0" algn="just">
              <a:lnSpc>
                <a:spcPct val="140000"/>
              </a:lnSpc>
              <a:spcBef>
                <a:spcPts val="1200"/>
              </a:spcBef>
              <a:spcAft>
                <a:spcPts val="1200"/>
              </a:spcAft>
              <a:buFont typeface="Arial"/>
              <a:buNone/>
            </a:pP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Protokol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Jaringan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Komputer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adalah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aturan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agar device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satu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dengan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device yang lain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dapat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saling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berkomunikasi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sesuai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sistem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jaringan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komputer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yang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ada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.</a:t>
            </a:r>
          </a:p>
        </p:txBody>
      </p:sp>
      <p:pic>
        <p:nvPicPr>
          <p:cNvPr id="18" name="Google Shape;193;p24">
            <a:extLst>
              <a:ext uri="{FF2B5EF4-FFF2-40B4-BE49-F238E27FC236}">
                <a16:creationId xmlns:a16="http://schemas.microsoft.com/office/drawing/2014/main" id="{2C9CE368-3C47-2A1B-8992-BDB251DF046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7575" y="1727425"/>
            <a:ext cx="3504725" cy="2021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57596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98;p25">
            <a:extLst>
              <a:ext uri="{FF2B5EF4-FFF2-40B4-BE49-F238E27FC236}">
                <a16:creationId xmlns:a16="http://schemas.microsoft.com/office/drawing/2014/main" id="{562C53D8-CFB1-333E-B6B3-56CC399B3D3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85775"/>
            <a:ext cx="557725" cy="557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Google Shape;199;p25">
            <a:extLst>
              <a:ext uri="{FF2B5EF4-FFF2-40B4-BE49-F238E27FC236}">
                <a16:creationId xmlns:a16="http://schemas.microsoft.com/office/drawing/2014/main" id="{FA030CA1-FB33-F408-0E76-944463454C69}"/>
              </a:ext>
            </a:extLst>
          </p:cNvPr>
          <p:cNvCxnSpPr/>
          <p:nvPr/>
        </p:nvCxnSpPr>
        <p:spPr>
          <a:xfrm>
            <a:off x="892375" y="4672488"/>
            <a:ext cx="0" cy="384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200;p25">
            <a:extLst>
              <a:ext uri="{FF2B5EF4-FFF2-40B4-BE49-F238E27FC236}">
                <a16:creationId xmlns:a16="http://schemas.microsoft.com/office/drawing/2014/main" id="{8910AFDD-7EF0-7081-0DF3-1A4BE6A1C44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45625" y="4585775"/>
            <a:ext cx="2392200" cy="5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BASIC UNDERSTANDING 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IN LEARNING &amp; DEVELOPING IT 2022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15" name="Google Shape;201;p25">
            <a:extLst>
              <a:ext uri="{FF2B5EF4-FFF2-40B4-BE49-F238E27FC236}">
                <a16:creationId xmlns:a16="http://schemas.microsoft.com/office/drawing/2014/main" id="{FE1145EE-649C-67EB-237D-A3BD84045170}"/>
              </a:ext>
            </a:extLst>
          </p:cNvPr>
          <p:cNvSpPr txBox="1">
            <a:spLocks/>
          </p:cNvSpPr>
          <p:nvPr/>
        </p:nvSpPr>
        <p:spPr>
          <a:xfrm>
            <a:off x="311700" y="0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ID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Jaringan</a:t>
            </a:r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</a:t>
            </a:r>
            <a:r>
              <a:rPr lang="en-ID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Komputer</a:t>
            </a:r>
            <a:endParaRPr lang="en-ID" sz="1000" dirty="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indent="0" algn="l"/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&amp; </a:t>
            </a:r>
            <a:r>
              <a:rPr lang="en-ID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Komunikasi</a:t>
            </a:r>
            <a:endParaRPr lang="en-ID" sz="1000" dirty="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19" name="Google Shape;202;p25">
            <a:extLst>
              <a:ext uri="{FF2B5EF4-FFF2-40B4-BE49-F238E27FC236}">
                <a16:creationId xmlns:a16="http://schemas.microsoft.com/office/drawing/2014/main" id="{7C0DFDF2-A3E7-1470-764C-01F98B8F8350}"/>
              </a:ext>
            </a:extLst>
          </p:cNvPr>
          <p:cNvSpPr txBox="1">
            <a:spLocks/>
          </p:cNvSpPr>
          <p:nvPr/>
        </p:nvSpPr>
        <p:spPr>
          <a:xfrm>
            <a:off x="6440100" y="0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Bersama:</a:t>
            </a:r>
            <a:b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</a:br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Muhammad Abel Jollando</a:t>
            </a:r>
          </a:p>
        </p:txBody>
      </p:sp>
      <p:sp>
        <p:nvSpPr>
          <p:cNvPr id="20" name="Google Shape;203;p25">
            <a:extLst>
              <a:ext uri="{FF2B5EF4-FFF2-40B4-BE49-F238E27FC236}">
                <a16:creationId xmlns:a16="http://schemas.microsoft.com/office/drawing/2014/main" id="{A083E143-A202-400A-365D-838C8C7EC3C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8" y="1545438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3600" b="1" dirty="0">
                <a:solidFill>
                  <a:schemeClr val="bg1"/>
                </a:solidFill>
              </a:rPr>
              <a:t>Telnet &amp; SSH</a:t>
            </a:r>
            <a:endParaRPr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0518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08;p26">
            <a:extLst>
              <a:ext uri="{FF2B5EF4-FFF2-40B4-BE49-F238E27FC236}">
                <a16:creationId xmlns:a16="http://schemas.microsoft.com/office/drawing/2014/main" id="{45527100-0364-566B-6422-BD1813DE9460}"/>
              </a:ext>
            </a:extLst>
          </p:cNvPr>
          <p:cNvSpPr/>
          <p:nvPr/>
        </p:nvSpPr>
        <p:spPr>
          <a:xfrm>
            <a:off x="311700" y="1301400"/>
            <a:ext cx="4331100" cy="287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85725" dir="8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Google Shape;209;p26">
            <a:extLst>
              <a:ext uri="{FF2B5EF4-FFF2-40B4-BE49-F238E27FC236}">
                <a16:creationId xmlns:a16="http://schemas.microsoft.com/office/drawing/2014/main" id="{25A2474E-086C-0B0E-C7AA-4E8FC46C082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85775"/>
            <a:ext cx="557725" cy="557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210;p26">
            <a:extLst>
              <a:ext uri="{FF2B5EF4-FFF2-40B4-BE49-F238E27FC236}">
                <a16:creationId xmlns:a16="http://schemas.microsoft.com/office/drawing/2014/main" id="{0A75B971-4857-E71E-50DD-FE30EB04EABA}"/>
              </a:ext>
            </a:extLst>
          </p:cNvPr>
          <p:cNvCxnSpPr/>
          <p:nvPr/>
        </p:nvCxnSpPr>
        <p:spPr>
          <a:xfrm>
            <a:off x="892375" y="4672488"/>
            <a:ext cx="0" cy="384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211;p26">
            <a:extLst>
              <a:ext uri="{FF2B5EF4-FFF2-40B4-BE49-F238E27FC236}">
                <a16:creationId xmlns:a16="http://schemas.microsoft.com/office/drawing/2014/main" id="{307B46E1-697B-340C-F1ED-DD070FCCF9B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45625" y="4585775"/>
            <a:ext cx="2392200" cy="5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BASIC UNDERSTANDING </a:t>
            </a:r>
            <a:endParaRPr sz="1000" dirty="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IN LEARNING &amp; DEVELOPING IT 2022</a:t>
            </a:r>
            <a:endParaRPr sz="1000" dirty="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10" name="Google Shape;212;p26">
            <a:extLst>
              <a:ext uri="{FF2B5EF4-FFF2-40B4-BE49-F238E27FC236}">
                <a16:creationId xmlns:a16="http://schemas.microsoft.com/office/drawing/2014/main" id="{48CF9E36-D6D7-5C3A-864B-4AE1DC34F87A}"/>
              </a:ext>
            </a:extLst>
          </p:cNvPr>
          <p:cNvSpPr txBox="1">
            <a:spLocks/>
          </p:cNvSpPr>
          <p:nvPr/>
        </p:nvSpPr>
        <p:spPr>
          <a:xfrm>
            <a:off x="311700" y="0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ID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Jaringan</a:t>
            </a:r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</a:t>
            </a:r>
            <a:r>
              <a:rPr lang="en-ID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Komputer</a:t>
            </a:r>
            <a:endParaRPr lang="en-ID" sz="1000" dirty="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indent="0" algn="l"/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&amp; </a:t>
            </a:r>
            <a:r>
              <a:rPr lang="en-ID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Komunikasi</a:t>
            </a:r>
            <a:endParaRPr lang="en-ID" sz="1000" dirty="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11" name="Google Shape;213;p26">
            <a:extLst>
              <a:ext uri="{FF2B5EF4-FFF2-40B4-BE49-F238E27FC236}">
                <a16:creationId xmlns:a16="http://schemas.microsoft.com/office/drawing/2014/main" id="{4AB29655-A9CE-0C0E-0EC8-9990C86DFE03}"/>
              </a:ext>
            </a:extLst>
          </p:cNvPr>
          <p:cNvSpPr txBox="1">
            <a:spLocks/>
          </p:cNvSpPr>
          <p:nvPr/>
        </p:nvSpPr>
        <p:spPr>
          <a:xfrm>
            <a:off x="6440100" y="0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Bersama:</a:t>
            </a:r>
            <a:b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</a:br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Muhammad Abel Jollando</a:t>
            </a:r>
          </a:p>
        </p:txBody>
      </p:sp>
      <p:sp>
        <p:nvSpPr>
          <p:cNvPr id="16" name="Google Shape;214;p26">
            <a:extLst>
              <a:ext uri="{FF2B5EF4-FFF2-40B4-BE49-F238E27FC236}">
                <a16:creationId xmlns:a16="http://schemas.microsoft.com/office/drawing/2014/main" id="{0E6BD829-2653-CA92-29C8-9429BB9BA15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57700"/>
            <a:ext cx="3308100" cy="7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b="1" dirty="0">
                <a:solidFill>
                  <a:schemeClr val="bg1"/>
                </a:solidFill>
              </a:rPr>
              <a:t>Telnet</a:t>
            </a: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17" name="Google Shape;215;p26">
            <a:extLst>
              <a:ext uri="{FF2B5EF4-FFF2-40B4-BE49-F238E27FC236}">
                <a16:creationId xmlns:a16="http://schemas.microsoft.com/office/drawing/2014/main" id="{CE5E5142-E02A-2D87-71A1-3AC1691F9BEC}"/>
              </a:ext>
            </a:extLst>
          </p:cNvPr>
          <p:cNvSpPr txBox="1">
            <a:spLocks/>
          </p:cNvSpPr>
          <p:nvPr/>
        </p:nvSpPr>
        <p:spPr>
          <a:xfrm>
            <a:off x="347100" y="1366300"/>
            <a:ext cx="4260300" cy="27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just">
              <a:lnSpc>
                <a:spcPct val="140000"/>
              </a:lnSpc>
              <a:spcAft>
                <a:spcPts val="1200"/>
              </a:spcAft>
              <a:buFont typeface="Arial"/>
              <a:buNone/>
            </a:pP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Telecommunication Network (Telnet)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merupakan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sebuah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protokol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jaringan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yang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digunakan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pada Internet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atau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Local Area Network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untuk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menyediakan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fasilitas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komunikasi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berbasis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teks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interaksi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dua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arah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yang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menggunakan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koneksi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virtual terminal.</a:t>
            </a:r>
          </a:p>
        </p:txBody>
      </p:sp>
      <p:pic>
        <p:nvPicPr>
          <p:cNvPr id="18" name="Google Shape;216;p26">
            <a:extLst>
              <a:ext uri="{FF2B5EF4-FFF2-40B4-BE49-F238E27FC236}">
                <a16:creationId xmlns:a16="http://schemas.microsoft.com/office/drawing/2014/main" id="{42F1BC94-0E9A-8ED9-F640-3275C26C6D0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3275" y="2120800"/>
            <a:ext cx="3629025" cy="1257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83188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ctrTitle"/>
          </p:nvPr>
        </p:nvSpPr>
        <p:spPr>
          <a:xfrm>
            <a:off x="1667850" y="557700"/>
            <a:ext cx="58083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Apa</a:t>
            </a:r>
            <a:r>
              <a:rPr lang="en-US" sz="25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00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itu</a:t>
            </a:r>
            <a:r>
              <a:rPr lang="en-US" sz="25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00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Jaringan</a:t>
            </a:r>
            <a:r>
              <a:rPr lang="en-US" sz="25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00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Komputer</a:t>
            </a:r>
            <a:r>
              <a:rPr lang="en-US" sz="25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  <a:endParaRPr sz="25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85775"/>
            <a:ext cx="557725" cy="557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Google Shape;67;p14"/>
          <p:cNvCxnSpPr/>
          <p:nvPr/>
        </p:nvCxnSpPr>
        <p:spPr>
          <a:xfrm>
            <a:off x="892375" y="4672488"/>
            <a:ext cx="0" cy="384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" name="Google Shape;68;p14"/>
          <p:cNvSpPr txBox="1">
            <a:spLocks noGrp="1"/>
          </p:cNvSpPr>
          <p:nvPr>
            <p:ph type="subTitle" idx="1"/>
          </p:nvPr>
        </p:nvSpPr>
        <p:spPr>
          <a:xfrm>
            <a:off x="945625" y="4585775"/>
            <a:ext cx="2392200" cy="5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BASIC UNDERSTANDING 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IN LEARNING &amp; DEVELOPING IT 2022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1"/>
          </p:nvPr>
        </p:nvSpPr>
        <p:spPr>
          <a:xfrm>
            <a:off x="311700" y="0"/>
            <a:ext cx="2392200" cy="5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Jaringan</a:t>
            </a:r>
            <a:r>
              <a:rPr lang="en-US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Komputer</a:t>
            </a:r>
            <a:r>
              <a:rPr lang="en-US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&amp; </a:t>
            </a:r>
            <a:r>
              <a:rPr lang="en-US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Komunikasi</a:t>
            </a:r>
            <a:endParaRPr sz="1000" dirty="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1"/>
          </p:nvPr>
        </p:nvSpPr>
        <p:spPr>
          <a:xfrm>
            <a:off x="6440100" y="0"/>
            <a:ext cx="2392200" cy="5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Bersama:</a:t>
            </a:r>
            <a:br>
              <a:rPr lang="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</a:br>
            <a:r>
              <a:rPr lang="en-US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Muhammad Abel Jollando</a:t>
            </a:r>
            <a:endParaRPr sz="1000" dirty="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CA262A-8737-0F05-393C-50A61883D2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7302" y="1032621"/>
            <a:ext cx="3409396" cy="3408329"/>
          </a:xfrm>
          <a:prstGeom prst="rect">
            <a:avLst/>
          </a:prstGeom>
        </p:spPr>
      </p:pic>
      <p:sp>
        <p:nvSpPr>
          <p:cNvPr id="2" name="Google Shape;86;p16">
            <a:extLst>
              <a:ext uri="{FF2B5EF4-FFF2-40B4-BE49-F238E27FC236}">
                <a16:creationId xmlns:a16="http://schemas.microsoft.com/office/drawing/2014/main" id="{CA74B9E4-FD5F-A415-5B14-2AB8AD590030}"/>
              </a:ext>
            </a:extLst>
          </p:cNvPr>
          <p:cNvSpPr/>
          <p:nvPr/>
        </p:nvSpPr>
        <p:spPr>
          <a:xfrm>
            <a:off x="2406450" y="1299784"/>
            <a:ext cx="4331100" cy="26434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85725" dir="8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numCol="2" anchor="ctr" anchorCtr="0">
            <a:noAutofit/>
          </a:bodyPr>
          <a:lstStyle/>
          <a:p>
            <a:pPr lvl="0" algn="ctr"/>
            <a:r>
              <a:rPr lang="en-US" dirty="0" err="1">
                <a:solidFill>
                  <a:schemeClr val="bg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Jaringan</a:t>
            </a:r>
            <a:r>
              <a:rPr lang="en-US" dirty="0">
                <a:solidFill>
                  <a:schemeClr val="bg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Komputer</a:t>
            </a:r>
            <a:r>
              <a:rPr lang="en-US" dirty="0">
                <a:solidFill>
                  <a:schemeClr val="bg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merupakan</a:t>
            </a:r>
            <a:r>
              <a:rPr lang="en-US" dirty="0">
                <a:solidFill>
                  <a:schemeClr val="bg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media </a:t>
            </a:r>
            <a:r>
              <a:rPr lang="en-US" dirty="0" err="1">
                <a:solidFill>
                  <a:schemeClr val="bg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telekomunikasi</a:t>
            </a:r>
            <a:r>
              <a:rPr lang="en-US" dirty="0">
                <a:solidFill>
                  <a:schemeClr val="bg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menghubungkan</a:t>
            </a:r>
            <a:r>
              <a:rPr lang="en-US" dirty="0">
                <a:solidFill>
                  <a:schemeClr val="bg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satu</a:t>
            </a:r>
            <a:r>
              <a:rPr lang="en-US" dirty="0">
                <a:solidFill>
                  <a:schemeClr val="bg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computer </a:t>
            </a:r>
            <a:r>
              <a:rPr lang="en-US" dirty="0" err="1">
                <a:solidFill>
                  <a:schemeClr val="bg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computer lain </a:t>
            </a:r>
            <a:r>
              <a:rPr lang="en-US" dirty="0" err="1">
                <a:solidFill>
                  <a:schemeClr val="bg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secara</a:t>
            </a:r>
            <a:r>
              <a:rPr lang="en-US" dirty="0">
                <a:solidFill>
                  <a:schemeClr val="bg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simultan</a:t>
            </a:r>
            <a:r>
              <a:rPr lang="en-US" dirty="0">
                <a:solidFill>
                  <a:schemeClr val="bg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hingga</a:t>
            </a:r>
            <a:r>
              <a:rPr lang="en-US" dirty="0">
                <a:solidFill>
                  <a:schemeClr val="bg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terjadi</a:t>
            </a:r>
            <a:r>
              <a:rPr lang="en-US" dirty="0">
                <a:solidFill>
                  <a:schemeClr val="bg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sebuah</a:t>
            </a:r>
            <a:r>
              <a:rPr lang="en-US" dirty="0">
                <a:solidFill>
                  <a:schemeClr val="bg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pertukaran</a:t>
            </a:r>
            <a:r>
              <a:rPr lang="en-US" dirty="0">
                <a:solidFill>
                  <a:schemeClr val="bg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informasi</a:t>
            </a:r>
            <a:r>
              <a:rPr lang="en-US" dirty="0">
                <a:solidFill>
                  <a:schemeClr val="bg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maupun</a:t>
            </a:r>
            <a:r>
              <a:rPr lang="en-US" dirty="0">
                <a:solidFill>
                  <a:schemeClr val="bg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data.</a:t>
            </a:r>
          </a:p>
          <a:p>
            <a:pPr lvl="0" algn="ctr"/>
            <a:endParaRPr lang="en-US" dirty="0">
              <a:solidFill>
                <a:schemeClr val="bg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lvl="0" algn="ctr"/>
            <a:r>
              <a:rPr lang="en-US" dirty="0" err="1">
                <a:solidFill>
                  <a:schemeClr val="bg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Jaringan</a:t>
            </a:r>
            <a:r>
              <a:rPr lang="en-US" dirty="0">
                <a:solidFill>
                  <a:schemeClr val="bg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Komputer</a:t>
            </a:r>
            <a:r>
              <a:rPr lang="en-US" dirty="0">
                <a:solidFill>
                  <a:schemeClr val="bg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diklasifikasikan</a:t>
            </a:r>
            <a:r>
              <a:rPr lang="en-US" dirty="0">
                <a:solidFill>
                  <a:schemeClr val="bg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menjadi</a:t>
            </a:r>
            <a:r>
              <a:rPr lang="en-US" dirty="0">
                <a:solidFill>
                  <a:schemeClr val="bg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lima </a:t>
            </a:r>
            <a:r>
              <a:rPr lang="en-US" dirty="0" err="1">
                <a:solidFill>
                  <a:schemeClr val="bg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macam</a:t>
            </a:r>
            <a:r>
              <a:rPr lang="en-US" dirty="0">
                <a:solidFill>
                  <a:schemeClr val="bg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yaitu</a:t>
            </a:r>
            <a:r>
              <a:rPr lang="en-US" dirty="0">
                <a:solidFill>
                  <a:schemeClr val="bg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berdasarkan</a:t>
            </a:r>
            <a:r>
              <a:rPr lang="en-US" dirty="0">
                <a:solidFill>
                  <a:schemeClr val="bg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geografisnya</a:t>
            </a:r>
            <a:r>
              <a:rPr lang="en-US" dirty="0">
                <a:solidFill>
                  <a:schemeClr val="bg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, media </a:t>
            </a:r>
            <a:r>
              <a:rPr lang="en-US" dirty="0" err="1">
                <a:solidFill>
                  <a:schemeClr val="bg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penghantar</a:t>
            </a:r>
            <a:r>
              <a:rPr lang="en-US" dirty="0">
                <a:solidFill>
                  <a:schemeClr val="bg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pola</a:t>
            </a:r>
            <a:r>
              <a:rPr lang="en-US" dirty="0">
                <a:solidFill>
                  <a:schemeClr val="bg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operasi</a:t>
            </a:r>
            <a:r>
              <a:rPr lang="en-US" dirty="0">
                <a:solidFill>
                  <a:schemeClr val="bg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metode</a:t>
            </a:r>
            <a:r>
              <a:rPr lang="en-US" dirty="0">
                <a:solidFill>
                  <a:schemeClr val="bg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akses</a:t>
            </a:r>
            <a:r>
              <a:rPr lang="en-US" dirty="0">
                <a:solidFill>
                  <a:schemeClr val="bg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kontrol</a:t>
            </a:r>
            <a:r>
              <a:rPr lang="en-US" dirty="0">
                <a:solidFill>
                  <a:schemeClr val="bg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serta</a:t>
            </a:r>
            <a:r>
              <a:rPr lang="en-US" dirty="0">
                <a:solidFill>
                  <a:schemeClr val="bg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topologi</a:t>
            </a:r>
            <a:r>
              <a:rPr lang="en-US" dirty="0">
                <a:solidFill>
                  <a:schemeClr val="bg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jaringannya</a:t>
            </a:r>
            <a:r>
              <a:rPr lang="en-US" dirty="0">
                <a:solidFill>
                  <a:schemeClr val="bg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41384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xit" presetSubtype="1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4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90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21;p27">
            <a:extLst>
              <a:ext uri="{FF2B5EF4-FFF2-40B4-BE49-F238E27FC236}">
                <a16:creationId xmlns:a16="http://schemas.microsoft.com/office/drawing/2014/main" id="{8932518E-68AB-215C-9DC6-9A380CAC3B7A}"/>
              </a:ext>
            </a:extLst>
          </p:cNvPr>
          <p:cNvSpPr/>
          <p:nvPr/>
        </p:nvSpPr>
        <p:spPr>
          <a:xfrm>
            <a:off x="311700" y="1301400"/>
            <a:ext cx="4331100" cy="287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85725" dir="8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222;p27">
            <a:extLst>
              <a:ext uri="{FF2B5EF4-FFF2-40B4-BE49-F238E27FC236}">
                <a16:creationId xmlns:a16="http://schemas.microsoft.com/office/drawing/2014/main" id="{FC158420-492E-2A2C-F079-D86F9AA71A0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85775"/>
            <a:ext cx="557725" cy="557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223;p27">
            <a:extLst>
              <a:ext uri="{FF2B5EF4-FFF2-40B4-BE49-F238E27FC236}">
                <a16:creationId xmlns:a16="http://schemas.microsoft.com/office/drawing/2014/main" id="{425AC0B9-6536-2484-CE6D-E09BB5C2E497}"/>
              </a:ext>
            </a:extLst>
          </p:cNvPr>
          <p:cNvCxnSpPr/>
          <p:nvPr/>
        </p:nvCxnSpPr>
        <p:spPr>
          <a:xfrm>
            <a:off x="892375" y="4672488"/>
            <a:ext cx="0" cy="384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224;p27">
            <a:extLst>
              <a:ext uri="{FF2B5EF4-FFF2-40B4-BE49-F238E27FC236}">
                <a16:creationId xmlns:a16="http://schemas.microsoft.com/office/drawing/2014/main" id="{8F387F9B-B2D4-BAAE-603F-88BE32C64F6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45625" y="4585775"/>
            <a:ext cx="2392200" cy="5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BASIC UNDERSTANDING 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IN LEARNING &amp; DEVELOPING IT 2022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19" name="Google Shape;225;p27">
            <a:extLst>
              <a:ext uri="{FF2B5EF4-FFF2-40B4-BE49-F238E27FC236}">
                <a16:creationId xmlns:a16="http://schemas.microsoft.com/office/drawing/2014/main" id="{F8E37217-0334-E1FD-BE32-74110C00CD27}"/>
              </a:ext>
            </a:extLst>
          </p:cNvPr>
          <p:cNvSpPr txBox="1">
            <a:spLocks/>
          </p:cNvSpPr>
          <p:nvPr/>
        </p:nvSpPr>
        <p:spPr>
          <a:xfrm>
            <a:off x="311700" y="0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ID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Jaringan</a:t>
            </a:r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</a:t>
            </a:r>
            <a:r>
              <a:rPr lang="en-ID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Komputer</a:t>
            </a:r>
            <a:endParaRPr lang="en-ID" sz="1000" dirty="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indent="0" algn="l"/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&amp; </a:t>
            </a:r>
            <a:r>
              <a:rPr lang="en-ID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Komunikasi</a:t>
            </a:r>
            <a:endParaRPr lang="en-ID" sz="1000" dirty="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20" name="Google Shape;226;p27">
            <a:extLst>
              <a:ext uri="{FF2B5EF4-FFF2-40B4-BE49-F238E27FC236}">
                <a16:creationId xmlns:a16="http://schemas.microsoft.com/office/drawing/2014/main" id="{E9FE7A4F-B6E1-0421-F4C4-104756AB9D00}"/>
              </a:ext>
            </a:extLst>
          </p:cNvPr>
          <p:cNvSpPr txBox="1">
            <a:spLocks/>
          </p:cNvSpPr>
          <p:nvPr/>
        </p:nvSpPr>
        <p:spPr>
          <a:xfrm>
            <a:off x="6440100" y="0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Bersama:</a:t>
            </a:r>
            <a:b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</a:br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Muhammad Abel Jollando</a:t>
            </a:r>
          </a:p>
        </p:txBody>
      </p:sp>
      <p:sp>
        <p:nvSpPr>
          <p:cNvPr id="21" name="Google Shape;227;p27">
            <a:extLst>
              <a:ext uri="{FF2B5EF4-FFF2-40B4-BE49-F238E27FC236}">
                <a16:creationId xmlns:a16="http://schemas.microsoft.com/office/drawing/2014/main" id="{5751DF3C-B369-3A1A-D81B-B98740BDE37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57700"/>
            <a:ext cx="3308100" cy="7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b="1" dirty="0">
                <a:solidFill>
                  <a:schemeClr val="bg1"/>
                </a:solidFill>
              </a:rPr>
              <a:t>SSH</a:t>
            </a: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22" name="Google Shape;228;p27">
            <a:extLst>
              <a:ext uri="{FF2B5EF4-FFF2-40B4-BE49-F238E27FC236}">
                <a16:creationId xmlns:a16="http://schemas.microsoft.com/office/drawing/2014/main" id="{4872859B-50DB-F9B9-96AF-6D73BF3BF368}"/>
              </a:ext>
            </a:extLst>
          </p:cNvPr>
          <p:cNvSpPr txBox="1">
            <a:spLocks/>
          </p:cNvSpPr>
          <p:nvPr/>
        </p:nvSpPr>
        <p:spPr>
          <a:xfrm>
            <a:off x="347100" y="1366300"/>
            <a:ext cx="4260300" cy="27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just">
              <a:lnSpc>
                <a:spcPct val="140000"/>
              </a:lnSpc>
              <a:buFont typeface="Arial"/>
              <a:buNone/>
            </a:pP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Secure Shell (SSH)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merupakan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protokol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jaringan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yang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memungkinkan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pertukaran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data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melalui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saluran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aman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antara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dua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perangkat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jaringan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. </a:t>
            </a:r>
          </a:p>
          <a:p>
            <a:pPr marL="0" indent="0" algn="just">
              <a:lnSpc>
                <a:spcPct val="140000"/>
              </a:lnSpc>
              <a:spcBef>
                <a:spcPts val="1200"/>
              </a:spcBef>
              <a:spcAft>
                <a:spcPts val="1200"/>
              </a:spcAft>
              <a:buFont typeface="Arial"/>
              <a:buNone/>
            </a:pP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SSH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dirancang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sebagai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pengganti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Telnet dan shell remote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tak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aman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yang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mengirim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informasi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terutama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kata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sandi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dalam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bentuk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teks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sederhana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yang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membuatnya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mudah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untuk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dicegat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. </a:t>
            </a:r>
          </a:p>
        </p:txBody>
      </p:sp>
      <p:pic>
        <p:nvPicPr>
          <p:cNvPr id="23" name="Google Shape;229;p27">
            <a:extLst>
              <a:ext uri="{FF2B5EF4-FFF2-40B4-BE49-F238E27FC236}">
                <a16:creationId xmlns:a16="http://schemas.microsoft.com/office/drawing/2014/main" id="{932C1209-6A7F-6A50-5DA0-1BC8FB3251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5200" y="1697738"/>
            <a:ext cx="4196401" cy="21034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25303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34;p28">
            <a:extLst>
              <a:ext uri="{FF2B5EF4-FFF2-40B4-BE49-F238E27FC236}">
                <a16:creationId xmlns:a16="http://schemas.microsoft.com/office/drawing/2014/main" id="{992D4A96-4410-5D1A-0D6F-7D2F273DD80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85775"/>
            <a:ext cx="557725" cy="557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Google Shape;235;p28">
            <a:extLst>
              <a:ext uri="{FF2B5EF4-FFF2-40B4-BE49-F238E27FC236}">
                <a16:creationId xmlns:a16="http://schemas.microsoft.com/office/drawing/2014/main" id="{67146692-6642-4E1D-21CC-F3348F3C4FC3}"/>
              </a:ext>
            </a:extLst>
          </p:cNvPr>
          <p:cNvCxnSpPr/>
          <p:nvPr/>
        </p:nvCxnSpPr>
        <p:spPr>
          <a:xfrm>
            <a:off x="892375" y="4672488"/>
            <a:ext cx="0" cy="384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236;p28">
            <a:extLst>
              <a:ext uri="{FF2B5EF4-FFF2-40B4-BE49-F238E27FC236}">
                <a16:creationId xmlns:a16="http://schemas.microsoft.com/office/drawing/2014/main" id="{AC47FE4D-29B1-00A6-9063-92B17C19E8F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45625" y="4585775"/>
            <a:ext cx="2392200" cy="5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BASIC UNDERSTANDING 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IN LEARNING &amp; DEVELOPING IT 2022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9" name="Google Shape;237;p28">
            <a:extLst>
              <a:ext uri="{FF2B5EF4-FFF2-40B4-BE49-F238E27FC236}">
                <a16:creationId xmlns:a16="http://schemas.microsoft.com/office/drawing/2014/main" id="{C55F9959-4775-4715-849A-516F9052E457}"/>
              </a:ext>
            </a:extLst>
          </p:cNvPr>
          <p:cNvSpPr txBox="1">
            <a:spLocks/>
          </p:cNvSpPr>
          <p:nvPr/>
        </p:nvSpPr>
        <p:spPr>
          <a:xfrm>
            <a:off x="311700" y="0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ID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Jaringan</a:t>
            </a:r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</a:t>
            </a:r>
            <a:r>
              <a:rPr lang="en-ID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Komputer</a:t>
            </a:r>
            <a:endParaRPr lang="en-ID" sz="1000" dirty="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indent="0" algn="l"/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&amp; </a:t>
            </a:r>
            <a:r>
              <a:rPr lang="en-ID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Komunikasi</a:t>
            </a:r>
            <a:endParaRPr lang="en-ID" sz="1000" dirty="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10" name="Google Shape;238;p28">
            <a:extLst>
              <a:ext uri="{FF2B5EF4-FFF2-40B4-BE49-F238E27FC236}">
                <a16:creationId xmlns:a16="http://schemas.microsoft.com/office/drawing/2014/main" id="{EC6743B0-1EE8-EE36-A3CE-4BCA943A14AE}"/>
              </a:ext>
            </a:extLst>
          </p:cNvPr>
          <p:cNvSpPr txBox="1">
            <a:spLocks/>
          </p:cNvSpPr>
          <p:nvPr/>
        </p:nvSpPr>
        <p:spPr>
          <a:xfrm>
            <a:off x="6440100" y="0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Bersama:</a:t>
            </a:r>
            <a:b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</a:br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Muhammad Abel Jollando</a:t>
            </a:r>
          </a:p>
        </p:txBody>
      </p:sp>
      <p:sp>
        <p:nvSpPr>
          <p:cNvPr id="11" name="Google Shape;239;p28">
            <a:extLst>
              <a:ext uri="{FF2B5EF4-FFF2-40B4-BE49-F238E27FC236}">
                <a16:creationId xmlns:a16="http://schemas.microsoft.com/office/drawing/2014/main" id="{E4BF49A4-C18E-A7CF-1935-C3DE0C99D7D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8" y="1545438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3600" b="1" dirty="0">
                <a:solidFill>
                  <a:schemeClr val="bg1"/>
                </a:solidFill>
              </a:rPr>
              <a:t>HTTP &amp; HTTPS</a:t>
            </a:r>
            <a:endParaRPr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2953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34;p28">
            <a:extLst>
              <a:ext uri="{FF2B5EF4-FFF2-40B4-BE49-F238E27FC236}">
                <a16:creationId xmlns:a16="http://schemas.microsoft.com/office/drawing/2014/main" id="{992D4A96-4410-5D1A-0D6F-7D2F273DD80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85775"/>
            <a:ext cx="557725" cy="557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Google Shape;235;p28">
            <a:extLst>
              <a:ext uri="{FF2B5EF4-FFF2-40B4-BE49-F238E27FC236}">
                <a16:creationId xmlns:a16="http://schemas.microsoft.com/office/drawing/2014/main" id="{67146692-6642-4E1D-21CC-F3348F3C4FC3}"/>
              </a:ext>
            </a:extLst>
          </p:cNvPr>
          <p:cNvCxnSpPr/>
          <p:nvPr/>
        </p:nvCxnSpPr>
        <p:spPr>
          <a:xfrm>
            <a:off x="892375" y="4672488"/>
            <a:ext cx="0" cy="384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236;p28">
            <a:extLst>
              <a:ext uri="{FF2B5EF4-FFF2-40B4-BE49-F238E27FC236}">
                <a16:creationId xmlns:a16="http://schemas.microsoft.com/office/drawing/2014/main" id="{AC47FE4D-29B1-00A6-9063-92B17C19E8F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45625" y="4585775"/>
            <a:ext cx="2392200" cy="5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BASIC UNDERSTANDING 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IN LEARNING &amp; DEVELOPING IT 2022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9" name="Google Shape;237;p28">
            <a:extLst>
              <a:ext uri="{FF2B5EF4-FFF2-40B4-BE49-F238E27FC236}">
                <a16:creationId xmlns:a16="http://schemas.microsoft.com/office/drawing/2014/main" id="{C55F9959-4775-4715-849A-516F9052E457}"/>
              </a:ext>
            </a:extLst>
          </p:cNvPr>
          <p:cNvSpPr txBox="1">
            <a:spLocks/>
          </p:cNvSpPr>
          <p:nvPr/>
        </p:nvSpPr>
        <p:spPr>
          <a:xfrm>
            <a:off x="311700" y="0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ID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Jaringan</a:t>
            </a:r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</a:t>
            </a:r>
            <a:r>
              <a:rPr lang="en-ID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Komputer</a:t>
            </a:r>
            <a:endParaRPr lang="en-ID" sz="1000" dirty="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indent="0" algn="l"/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&amp; </a:t>
            </a:r>
            <a:r>
              <a:rPr lang="en-ID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Komunikasi</a:t>
            </a:r>
            <a:endParaRPr lang="en-ID" sz="1000" dirty="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10" name="Google Shape;238;p28">
            <a:extLst>
              <a:ext uri="{FF2B5EF4-FFF2-40B4-BE49-F238E27FC236}">
                <a16:creationId xmlns:a16="http://schemas.microsoft.com/office/drawing/2014/main" id="{EC6743B0-1EE8-EE36-A3CE-4BCA943A14AE}"/>
              </a:ext>
            </a:extLst>
          </p:cNvPr>
          <p:cNvSpPr txBox="1">
            <a:spLocks/>
          </p:cNvSpPr>
          <p:nvPr/>
        </p:nvSpPr>
        <p:spPr>
          <a:xfrm>
            <a:off x="6440100" y="0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Bersama:</a:t>
            </a:r>
            <a:b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</a:br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Muhammad Abel Jollando</a:t>
            </a:r>
          </a:p>
        </p:txBody>
      </p:sp>
      <p:sp>
        <p:nvSpPr>
          <p:cNvPr id="4" name="Google Shape;244;p29">
            <a:extLst>
              <a:ext uri="{FF2B5EF4-FFF2-40B4-BE49-F238E27FC236}">
                <a16:creationId xmlns:a16="http://schemas.microsoft.com/office/drawing/2014/main" id="{EF28EC44-6C77-C3FA-9673-471C1D1695D4}"/>
              </a:ext>
            </a:extLst>
          </p:cNvPr>
          <p:cNvSpPr/>
          <p:nvPr/>
        </p:nvSpPr>
        <p:spPr>
          <a:xfrm>
            <a:off x="311700" y="1301400"/>
            <a:ext cx="4331100" cy="287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85725" dir="8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oogle Shape;245;p29">
            <a:extLst>
              <a:ext uri="{FF2B5EF4-FFF2-40B4-BE49-F238E27FC236}">
                <a16:creationId xmlns:a16="http://schemas.microsoft.com/office/drawing/2014/main" id="{90AA4101-9AED-F210-CFE1-05E577BE655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85775"/>
            <a:ext cx="557725" cy="557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246;p29">
            <a:extLst>
              <a:ext uri="{FF2B5EF4-FFF2-40B4-BE49-F238E27FC236}">
                <a16:creationId xmlns:a16="http://schemas.microsoft.com/office/drawing/2014/main" id="{FF571B87-F55F-27A3-5780-7FA107010502}"/>
              </a:ext>
            </a:extLst>
          </p:cNvPr>
          <p:cNvCxnSpPr/>
          <p:nvPr/>
        </p:nvCxnSpPr>
        <p:spPr>
          <a:xfrm>
            <a:off x="892375" y="4672488"/>
            <a:ext cx="0" cy="384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47;p29">
            <a:extLst>
              <a:ext uri="{FF2B5EF4-FFF2-40B4-BE49-F238E27FC236}">
                <a16:creationId xmlns:a16="http://schemas.microsoft.com/office/drawing/2014/main" id="{5F045F86-0752-17AA-F2CE-85E4AD13910C}"/>
              </a:ext>
            </a:extLst>
          </p:cNvPr>
          <p:cNvSpPr txBox="1">
            <a:spLocks/>
          </p:cNvSpPr>
          <p:nvPr/>
        </p:nvSpPr>
        <p:spPr>
          <a:xfrm>
            <a:off x="945625" y="4585775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US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BASIC UNDERSTANDING </a:t>
            </a:r>
          </a:p>
          <a:p>
            <a:pPr marL="0" indent="0" algn="l"/>
            <a:r>
              <a:rPr lang="en-US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IN LEARNING &amp; DEVELOPING IT 2022</a:t>
            </a:r>
          </a:p>
        </p:txBody>
      </p:sp>
      <p:sp>
        <p:nvSpPr>
          <p:cNvPr id="16" name="Google Shape;250;p29">
            <a:extLst>
              <a:ext uri="{FF2B5EF4-FFF2-40B4-BE49-F238E27FC236}">
                <a16:creationId xmlns:a16="http://schemas.microsoft.com/office/drawing/2014/main" id="{E3586274-3AEF-47E2-D58C-34FEAB09C61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57700"/>
            <a:ext cx="3308100" cy="7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b="1" dirty="0">
                <a:solidFill>
                  <a:schemeClr val="bg1"/>
                </a:solidFill>
              </a:rPr>
              <a:t>HTTP</a:t>
            </a: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17" name="Google Shape;251;p29">
            <a:extLst>
              <a:ext uri="{FF2B5EF4-FFF2-40B4-BE49-F238E27FC236}">
                <a16:creationId xmlns:a16="http://schemas.microsoft.com/office/drawing/2014/main" id="{49A1010D-B79C-B0E0-844D-12BE6C1D2E4E}"/>
              </a:ext>
            </a:extLst>
          </p:cNvPr>
          <p:cNvSpPr txBox="1">
            <a:spLocks/>
          </p:cNvSpPr>
          <p:nvPr/>
        </p:nvSpPr>
        <p:spPr>
          <a:xfrm>
            <a:off x="347100" y="1366300"/>
            <a:ext cx="4260300" cy="27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just">
              <a:lnSpc>
                <a:spcPct val="140000"/>
              </a:lnSpc>
              <a:spcAft>
                <a:spcPts val="1200"/>
              </a:spcAft>
              <a:buFont typeface="Arial"/>
              <a:buNone/>
            </a:pP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HTTP (Hypertext Transfer Protocol)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merupakan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protokol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jaringan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lapisan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aplikasi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(application layer) yang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dikembangkan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untuk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membantu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proses transfer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antar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komputer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.</a:t>
            </a:r>
          </a:p>
        </p:txBody>
      </p:sp>
      <p:pic>
        <p:nvPicPr>
          <p:cNvPr id="18" name="Google Shape;252;p29">
            <a:extLst>
              <a:ext uri="{FF2B5EF4-FFF2-40B4-BE49-F238E27FC236}">
                <a16:creationId xmlns:a16="http://schemas.microsoft.com/office/drawing/2014/main" id="{A473618B-3F23-046A-E6DB-7E09B43005D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7101" y="2004577"/>
            <a:ext cx="3655200" cy="1467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0677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34;p28">
            <a:extLst>
              <a:ext uri="{FF2B5EF4-FFF2-40B4-BE49-F238E27FC236}">
                <a16:creationId xmlns:a16="http://schemas.microsoft.com/office/drawing/2014/main" id="{992D4A96-4410-5D1A-0D6F-7D2F273DD80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85775"/>
            <a:ext cx="557725" cy="557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Google Shape;235;p28">
            <a:extLst>
              <a:ext uri="{FF2B5EF4-FFF2-40B4-BE49-F238E27FC236}">
                <a16:creationId xmlns:a16="http://schemas.microsoft.com/office/drawing/2014/main" id="{67146692-6642-4E1D-21CC-F3348F3C4FC3}"/>
              </a:ext>
            </a:extLst>
          </p:cNvPr>
          <p:cNvCxnSpPr/>
          <p:nvPr/>
        </p:nvCxnSpPr>
        <p:spPr>
          <a:xfrm>
            <a:off x="892375" y="4672488"/>
            <a:ext cx="0" cy="384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236;p28">
            <a:extLst>
              <a:ext uri="{FF2B5EF4-FFF2-40B4-BE49-F238E27FC236}">
                <a16:creationId xmlns:a16="http://schemas.microsoft.com/office/drawing/2014/main" id="{AC47FE4D-29B1-00A6-9063-92B17C19E8F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45625" y="4585775"/>
            <a:ext cx="2392200" cy="5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BASIC UNDERSTANDING 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IN LEARNING &amp; DEVELOPING IT 2022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9" name="Google Shape;237;p28">
            <a:extLst>
              <a:ext uri="{FF2B5EF4-FFF2-40B4-BE49-F238E27FC236}">
                <a16:creationId xmlns:a16="http://schemas.microsoft.com/office/drawing/2014/main" id="{C55F9959-4775-4715-849A-516F9052E457}"/>
              </a:ext>
            </a:extLst>
          </p:cNvPr>
          <p:cNvSpPr txBox="1">
            <a:spLocks/>
          </p:cNvSpPr>
          <p:nvPr/>
        </p:nvSpPr>
        <p:spPr>
          <a:xfrm>
            <a:off x="311700" y="0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ID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Jaringan</a:t>
            </a:r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</a:t>
            </a:r>
            <a:r>
              <a:rPr lang="en-ID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Komputer</a:t>
            </a:r>
            <a:endParaRPr lang="en-ID" sz="1000" dirty="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indent="0" algn="l"/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&amp; </a:t>
            </a:r>
            <a:r>
              <a:rPr lang="en-ID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Komunikasi</a:t>
            </a:r>
            <a:endParaRPr lang="en-ID" sz="1000" dirty="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10" name="Google Shape;238;p28">
            <a:extLst>
              <a:ext uri="{FF2B5EF4-FFF2-40B4-BE49-F238E27FC236}">
                <a16:creationId xmlns:a16="http://schemas.microsoft.com/office/drawing/2014/main" id="{EC6743B0-1EE8-EE36-A3CE-4BCA943A14AE}"/>
              </a:ext>
            </a:extLst>
          </p:cNvPr>
          <p:cNvSpPr txBox="1">
            <a:spLocks/>
          </p:cNvSpPr>
          <p:nvPr/>
        </p:nvSpPr>
        <p:spPr>
          <a:xfrm>
            <a:off x="6440100" y="0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Bersama:</a:t>
            </a:r>
            <a:b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</a:br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Muhammad Abel Jollando</a:t>
            </a:r>
          </a:p>
        </p:txBody>
      </p:sp>
      <p:sp>
        <p:nvSpPr>
          <p:cNvPr id="4" name="Google Shape;257;p30">
            <a:extLst>
              <a:ext uri="{FF2B5EF4-FFF2-40B4-BE49-F238E27FC236}">
                <a16:creationId xmlns:a16="http://schemas.microsoft.com/office/drawing/2014/main" id="{6B65F943-64F9-DA6A-B45A-069EE05082CB}"/>
              </a:ext>
            </a:extLst>
          </p:cNvPr>
          <p:cNvSpPr/>
          <p:nvPr/>
        </p:nvSpPr>
        <p:spPr>
          <a:xfrm>
            <a:off x="311700" y="1301400"/>
            <a:ext cx="4331100" cy="287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85725" dir="8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oogle Shape;258;p30">
            <a:extLst>
              <a:ext uri="{FF2B5EF4-FFF2-40B4-BE49-F238E27FC236}">
                <a16:creationId xmlns:a16="http://schemas.microsoft.com/office/drawing/2014/main" id="{21C37C11-8892-6FD5-E51B-164FDBABB00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85775"/>
            <a:ext cx="557725" cy="557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259;p30">
            <a:extLst>
              <a:ext uri="{FF2B5EF4-FFF2-40B4-BE49-F238E27FC236}">
                <a16:creationId xmlns:a16="http://schemas.microsoft.com/office/drawing/2014/main" id="{EEDBD59D-E91D-3BE9-7AB4-C2474823909E}"/>
              </a:ext>
            </a:extLst>
          </p:cNvPr>
          <p:cNvCxnSpPr/>
          <p:nvPr/>
        </p:nvCxnSpPr>
        <p:spPr>
          <a:xfrm>
            <a:off x="892375" y="4672488"/>
            <a:ext cx="0" cy="384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60;p30">
            <a:extLst>
              <a:ext uri="{FF2B5EF4-FFF2-40B4-BE49-F238E27FC236}">
                <a16:creationId xmlns:a16="http://schemas.microsoft.com/office/drawing/2014/main" id="{E714D447-FD12-A9D8-0320-67F992380DF9}"/>
              </a:ext>
            </a:extLst>
          </p:cNvPr>
          <p:cNvSpPr txBox="1">
            <a:spLocks/>
          </p:cNvSpPr>
          <p:nvPr/>
        </p:nvSpPr>
        <p:spPr>
          <a:xfrm>
            <a:off x="945625" y="4585775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US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BASIC UNDERSTANDING </a:t>
            </a:r>
          </a:p>
          <a:p>
            <a:pPr marL="0" indent="0" algn="l"/>
            <a:r>
              <a:rPr lang="en-US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IN LEARNING &amp; DEVELOPING IT 2022</a:t>
            </a:r>
          </a:p>
        </p:txBody>
      </p:sp>
      <p:sp>
        <p:nvSpPr>
          <p:cNvPr id="16" name="Google Shape;263;p30">
            <a:extLst>
              <a:ext uri="{FF2B5EF4-FFF2-40B4-BE49-F238E27FC236}">
                <a16:creationId xmlns:a16="http://schemas.microsoft.com/office/drawing/2014/main" id="{1D525EA2-13F7-1760-4B7E-AC37FF4C8DC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57700"/>
            <a:ext cx="3308100" cy="7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b="1" dirty="0">
                <a:solidFill>
                  <a:schemeClr val="bg1"/>
                </a:solidFill>
              </a:rPr>
              <a:t>HTTPS</a:t>
            </a: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17" name="Google Shape;264;p30">
            <a:extLst>
              <a:ext uri="{FF2B5EF4-FFF2-40B4-BE49-F238E27FC236}">
                <a16:creationId xmlns:a16="http://schemas.microsoft.com/office/drawing/2014/main" id="{F181BAC2-8AA2-EBE0-FE32-A09F1AF8DABD}"/>
              </a:ext>
            </a:extLst>
          </p:cNvPr>
          <p:cNvSpPr txBox="1">
            <a:spLocks/>
          </p:cNvSpPr>
          <p:nvPr/>
        </p:nvSpPr>
        <p:spPr>
          <a:xfrm>
            <a:off x="347100" y="1366300"/>
            <a:ext cx="4260300" cy="27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just">
              <a:lnSpc>
                <a:spcPct val="140000"/>
              </a:lnSpc>
              <a:spcAft>
                <a:spcPts val="1200"/>
              </a:spcAft>
              <a:buFont typeface="Arial"/>
              <a:buNone/>
            </a:pP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HTTPS (Hypertext Transfer Protocol Secure)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merupakan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bagian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dari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keamanan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website yang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bertugas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untuk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melindungi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saat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terjadinya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proses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komunikasi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dalam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jaringan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internet.</a:t>
            </a:r>
          </a:p>
        </p:txBody>
      </p:sp>
      <p:pic>
        <p:nvPicPr>
          <p:cNvPr id="18" name="Google Shape;265;p30">
            <a:extLst>
              <a:ext uri="{FF2B5EF4-FFF2-40B4-BE49-F238E27FC236}">
                <a16:creationId xmlns:a16="http://schemas.microsoft.com/office/drawing/2014/main" id="{BB2D0E57-8890-FC03-1EAE-C862FA143C0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9425" y="1334813"/>
            <a:ext cx="4196401" cy="28071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61190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270;p31">
            <a:extLst>
              <a:ext uri="{FF2B5EF4-FFF2-40B4-BE49-F238E27FC236}">
                <a16:creationId xmlns:a16="http://schemas.microsoft.com/office/drawing/2014/main" id="{AB4D4959-F36B-4266-C2F9-C3ABE6E9D73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85775"/>
            <a:ext cx="557725" cy="557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71;p31">
            <a:extLst>
              <a:ext uri="{FF2B5EF4-FFF2-40B4-BE49-F238E27FC236}">
                <a16:creationId xmlns:a16="http://schemas.microsoft.com/office/drawing/2014/main" id="{D0A762EC-B477-2207-80A9-785D3271A26B}"/>
              </a:ext>
            </a:extLst>
          </p:cNvPr>
          <p:cNvCxnSpPr/>
          <p:nvPr/>
        </p:nvCxnSpPr>
        <p:spPr>
          <a:xfrm>
            <a:off x="892375" y="4672488"/>
            <a:ext cx="0" cy="384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272;p31">
            <a:extLst>
              <a:ext uri="{FF2B5EF4-FFF2-40B4-BE49-F238E27FC236}">
                <a16:creationId xmlns:a16="http://schemas.microsoft.com/office/drawing/2014/main" id="{8B570FC5-7BB6-D413-CF44-52F649806D9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45625" y="4585775"/>
            <a:ext cx="2392200" cy="5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BASIC UNDERSTANDING 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IN LEARNING &amp; DEVELOPING IT 2022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21" name="Google Shape;273;p31">
            <a:extLst>
              <a:ext uri="{FF2B5EF4-FFF2-40B4-BE49-F238E27FC236}">
                <a16:creationId xmlns:a16="http://schemas.microsoft.com/office/drawing/2014/main" id="{DEC25E8D-60A7-2618-A626-78A41D783097}"/>
              </a:ext>
            </a:extLst>
          </p:cNvPr>
          <p:cNvSpPr txBox="1">
            <a:spLocks/>
          </p:cNvSpPr>
          <p:nvPr/>
        </p:nvSpPr>
        <p:spPr>
          <a:xfrm>
            <a:off x="311700" y="0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Jaringan Komputer</a:t>
            </a:r>
          </a:p>
          <a:p>
            <a:pPr marL="0" indent="0" algn="l"/>
            <a:r>
              <a:rPr lang="en-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&amp; Komunikasi</a:t>
            </a:r>
            <a:endParaRPr lang="en-ID" sz="1000" dirty="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22" name="Google Shape;274;p31">
            <a:extLst>
              <a:ext uri="{FF2B5EF4-FFF2-40B4-BE49-F238E27FC236}">
                <a16:creationId xmlns:a16="http://schemas.microsoft.com/office/drawing/2014/main" id="{EC982CEE-30C6-8B98-34A9-DF6600A6A845}"/>
              </a:ext>
            </a:extLst>
          </p:cNvPr>
          <p:cNvSpPr txBox="1">
            <a:spLocks/>
          </p:cNvSpPr>
          <p:nvPr/>
        </p:nvSpPr>
        <p:spPr>
          <a:xfrm>
            <a:off x="6440100" y="0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Bersama:</a:t>
            </a:r>
            <a:br>
              <a:rPr lang="en-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</a:br>
            <a:r>
              <a:rPr lang="en-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Muhammad Abel Jollando</a:t>
            </a:r>
            <a:endParaRPr lang="en-ID" sz="1000" dirty="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23" name="Google Shape;275;p31">
            <a:extLst>
              <a:ext uri="{FF2B5EF4-FFF2-40B4-BE49-F238E27FC236}">
                <a16:creationId xmlns:a16="http://schemas.microsoft.com/office/drawing/2014/main" id="{1775877F-C26A-448A-4B99-CC2AFBF2A41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8" y="1545438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3600" b="1" dirty="0">
                <a:solidFill>
                  <a:schemeClr val="bg1"/>
                </a:solidFill>
              </a:rPr>
              <a:t>DHCP &amp; DNS</a:t>
            </a:r>
            <a:endParaRPr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5695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80;p32">
            <a:extLst>
              <a:ext uri="{FF2B5EF4-FFF2-40B4-BE49-F238E27FC236}">
                <a16:creationId xmlns:a16="http://schemas.microsoft.com/office/drawing/2014/main" id="{FB4BFC63-8B00-EB46-CE7B-353410FF925F}"/>
              </a:ext>
            </a:extLst>
          </p:cNvPr>
          <p:cNvSpPr/>
          <p:nvPr/>
        </p:nvSpPr>
        <p:spPr>
          <a:xfrm>
            <a:off x="311700" y="1301400"/>
            <a:ext cx="4331100" cy="287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85725" dir="8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pic>
        <p:nvPicPr>
          <p:cNvPr id="7" name="Google Shape;281;p32">
            <a:extLst>
              <a:ext uri="{FF2B5EF4-FFF2-40B4-BE49-F238E27FC236}">
                <a16:creationId xmlns:a16="http://schemas.microsoft.com/office/drawing/2014/main" id="{32A818E7-530C-5D9E-ECA8-C82F5AB74C7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85775"/>
            <a:ext cx="557725" cy="557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282;p32">
            <a:extLst>
              <a:ext uri="{FF2B5EF4-FFF2-40B4-BE49-F238E27FC236}">
                <a16:creationId xmlns:a16="http://schemas.microsoft.com/office/drawing/2014/main" id="{A53EDB84-5B61-EE34-96A3-953D29DD2270}"/>
              </a:ext>
            </a:extLst>
          </p:cNvPr>
          <p:cNvCxnSpPr/>
          <p:nvPr/>
        </p:nvCxnSpPr>
        <p:spPr>
          <a:xfrm>
            <a:off x="892375" y="4672488"/>
            <a:ext cx="0" cy="384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283;p32">
            <a:extLst>
              <a:ext uri="{FF2B5EF4-FFF2-40B4-BE49-F238E27FC236}">
                <a16:creationId xmlns:a16="http://schemas.microsoft.com/office/drawing/2014/main" id="{B2917060-91F7-FE17-DF62-9B873EAB062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45625" y="4585775"/>
            <a:ext cx="2392200" cy="5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BASIC UNDERSTANDING 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IN LEARNING &amp; DEVELOPING IT 2022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10" name="Google Shape;284;p32">
            <a:extLst>
              <a:ext uri="{FF2B5EF4-FFF2-40B4-BE49-F238E27FC236}">
                <a16:creationId xmlns:a16="http://schemas.microsoft.com/office/drawing/2014/main" id="{7E61A29B-6A31-8E05-2CEC-F1BBA86A28D2}"/>
              </a:ext>
            </a:extLst>
          </p:cNvPr>
          <p:cNvSpPr txBox="1">
            <a:spLocks/>
          </p:cNvSpPr>
          <p:nvPr/>
        </p:nvSpPr>
        <p:spPr>
          <a:xfrm>
            <a:off x="311700" y="0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ID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Jaringan</a:t>
            </a:r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</a:t>
            </a:r>
            <a:r>
              <a:rPr lang="en-ID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Komputer</a:t>
            </a:r>
            <a:endParaRPr lang="en-ID" sz="1000" dirty="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indent="0" algn="l"/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&amp; </a:t>
            </a:r>
            <a:r>
              <a:rPr lang="en-ID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Komunikasi</a:t>
            </a:r>
            <a:endParaRPr lang="en-ID" sz="1000" dirty="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11" name="Google Shape;285;p32">
            <a:extLst>
              <a:ext uri="{FF2B5EF4-FFF2-40B4-BE49-F238E27FC236}">
                <a16:creationId xmlns:a16="http://schemas.microsoft.com/office/drawing/2014/main" id="{C2AA6231-7A7C-17F0-2739-A73241CDA022}"/>
              </a:ext>
            </a:extLst>
          </p:cNvPr>
          <p:cNvSpPr txBox="1">
            <a:spLocks/>
          </p:cNvSpPr>
          <p:nvPr/>
        </p:nvSpPr>
        <p:spPr>
          <a:xfrm>
            <a:off x="6440100" y="0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Bersama:</a:t>
            </a:r>
            <a:b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</a:br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Muhammad Abel Jollando</a:t>
            </a:r>
          </a:p>
        </p:txBody>
      </p:sp>
      <p:sp>
        <p:nvSpPr>
          <p:cNvPr id="12" name="Google Shape;286;p32">
            <a:extLst>
              <a:ext uri="{FF2B5EF4-FFF2-40B4-BE49-F238E27FC236}">
                <a16:creationId xmlns:a16="http://schemas.microsoft.com/office/drawing/2014/main" id="{F1396B05-C0E4-727E-1850-537881A3A62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57700"/>
            <a:ext cx="3308100" cy="7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b="1" dirty="0">
                <a:solidFill>
                  <a:schemeClr val="bg1"/>
                </a:solidFill>
              </a:rPr>
              <a:t>DHCP</a:t>
            </a: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13" name="Google Shape;287;p32">
            <a:extLst>
              <a:ext uri="{FF2B5EF4-FFF2-40B4-BE49-F238E27FC236}">
                <a16:creationId xmlns:a16="http://schemas.microsoft.com/office/drawing/2014/main" id="{8A598778-E53D-FBCB-9B73-C0CAC2B37245}"/>
              </a:ext>
            </a:extLst>
          </p:cNvPr>
          <p:cNvSpPr txBox="1">
            <a:spLocks/>
          </p:cNvSpPr>
          <p:nvPr/>
        </p:nvSpPr>
        <p:spPr>
          <a:xfrm>
            <a:off x="347100" y="1366300"/>
            <a:ext cx="4260300" cy="27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just">
              <a:lnSpc>
                <a:spcPct val="140000"/>
              </a:lnSpc>
              <a:spcAft>
                <a:spcPts val="1200"/>
              </a:spcAft>
              <a:buFont typeface="Arial"/>
              <a:buNone/>
            </a:pP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Dynamic Host Configuration Protocol (DHCP)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adalah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protokol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yang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berbasis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arsitektur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client/server yang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dipakai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untuk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memudahkan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pengalokasian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alamat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IP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dalam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satu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jaringan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.</a:t>
            </a:r>
          </a:p>
        </p:txBody>
      </p:sp>
      <p:pic>
        <p:nvPicPr>
          <p:cNvPr id="14" name="Google Shape;288;p32">
            <a:extLst>
              <a:ext uri="{FF2B5EF4-FFF2-40B4-BE49-F238E27FC236}">
                <a16:creationId xmlns:a16="http://schemas.microsoft.com/office/drawing/2014/main" id="{2B515585-43E6-1344-D249-83CDF68CD3C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9500" y="1348175"/>
            <a:ext cx="4196400" cy="28025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63975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293;p33">
            <a:extLst>
              <a:ext uri="{FF2B5EF4-FFF2-40B4-BE49-F238E27FC236}">
                <a16:creationId xmlns:a16="http://schemas.microsoft.com/office/drawing/2014/main" id="{79567410-9094-DA2C-2ECA-849485FA929A}"/>
              </a:ext>
            </a:extLst>
          </p:cNvPr>
          <p:cNvSpPr/>
          <p:nvPr/>
        </p:nvSpPr>
        <p:spPr>
          <a:xfrm>
            <a:off x="311700" y="1301400"/>
            <a:ext cx="4331100" cy="287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85725" dir="8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Google Shape;294;p33">
            <a:extLst>
              <a:ext uri="{FF2B5EF4-FFF2-40B4-BE49-F238E27FC236}">
                <a16:creationId xmlns:a16="http://schemas.microsoft.com/office/drawing/2014/main" id="{5D4E96C6-AE02-93E5-5A82-5386B72D3A5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85775"/>
            <a:ext cx="557725" cy="557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" name="Google Shape;295;p33">
            <a:extLst>
              <a:ext uri="{FF2B5EF4-FFF2-40B4-BE49-F238E27FC236}">
                <a16:creationId xmlns:a16="http://schemas.microsoft.com/office/drawing/2014/main" id="{1DB7421C-5852-E8C0-BE2D-6D12A86537AE}"/>
              </a:ext>
            </a:extLst>
          </p:cNvPr>
          <p:cNvCxnSpPr/>
          <p:nvPr/>
        </p:nvCxnSpPr>
        <p:spPr>
          <a:xfrm>
            <a:off x="892375" y="4672488"/>
            <a:ext cx="0" cy="384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296;p33">
            <a:extLst>
              <a:ext uri="{FF2B5EF4-FFF2-40B4-BE49-F238E27FC236}">
                <a16:creationId xmlns:a16="http://schemas.microsoft.com/office/drawing/2014/main" id="{967837B1-FD62-7321-F19A-FC96205B604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45625" y="4585775"/>
            <a:ext cx="2392200" cy="5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BASIC UNDERSTANDING 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IN LEARNING &amp; DEVELOPING IT 2022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27" name="Google Shape;297;p33">
            <a:extLst>
              <a:ext uri="{FF2B5EF4-FFF2-40B4-BE49-F238E27FC236}">
                <a16:creationId xmlns:a16="http://schemas.microsoft.com/office/drawing/2014/main" id="{DDDA85D6-04EA-5A2A-C930-1EA50EBE51FD}"/>
              </a:ext>
            </a:extLst>
          </p:cNvPr>
          <p:cNvSpPr txBox="1">
            <a:spLocks/>
          </p:cNvSpPr>
          <p:nvPr/>
        </p:nvSpPr>
        <p:spPr>
          <a:xfrm>
            <a:off x="311700" y="0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ID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Jaringan</a:t>
            </a:r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</a:t>
            </a:r>
            <a:r>
              <a:rPr lang="en-ID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Komputer</a:t>
            </a:r>
            <a:endParaRPr lang="en-ID" sz="1000" dirty="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indent="0" algn="l"/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&amp; </a:t>
            </a:r>
            <a:r>
              <a:rPr lang="en-ID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Komunikasi</a:t>
            </a:r>
            <a:endParaRPr lang="en-ID" sz="1000" dirty="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28" name="Google Shape;298;p33">
            <a:extLst>
              <a:ext uri="{FF2B5EF4-FFF2-40B4-BE49-F238E27FC236}">
                <a16:creationId xmlns:a16="http://schemas.microsoft.com/office/drawing/2014/main" id="{CE9543B2-F255-F41A-4326-1C0609814BEE}"/>
              </a:ext>
            </a:extLst>
          </p:cNvPr>
          <p:cNvSpPr txBox="1">
            <a:spLocks/>
          </p:cNvSpPr>
          <p:nvPr/>
        </p:nvSpPr>
        <p:spPr>
          <a:xfrm>
            <a:off x="6440100" y="0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Bersama:</a:t>
            </a:r>
            <a:b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</a:br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Muhammad Abel Jollando</a:t>
            </a:r>
          </a:p>
        </p:txBody>
      </p:sp>
      <p:sp>
        <p:nvSpPr>
          <p:cNvPr id="29" name="Google Shape;299;p33">
            <a:extLst>
              <a:ext uri="{FF2B5EF4-FFF2-40B4-BE49-F238E27FC236}">
                <a16:creationId xmlns:a16="http://schemas.microsoft.com/office/drawing/2014/main" id="{A18A61A8-25F6-0645-7FF9-113A036786C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57700"/>
            <a:ext cx="3308100" cy="7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b="1" dirty="0">
                <a:solidFill>
                  <a:schemeClr val="bg1"/>
                </a:solidFill>
              </a:rPr>
              <a:t>DNS</a:t>
            </a: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30" name="Google Shape;300;p33">
            <a:extLst>
              <a:ext uri="{FF2B5EF4-FFF2-40B4-BE49-F238E27FC236}">
                <a16:creationId xmlns:a16="http://schemas.microsoft.com/office/drawing/2014/main" id="{65B43F76-FF4A-B2A6-B1F6-4BEFD956F080}"/>
              </a:ext>
            </a:extLst>
          </p:cNvPr>
          <p:cNvSpPr txBox="1">
            <a:spLocks/>
          </p:cNvSpPr>
          <p:nvPr/>
        </p:nvSpPr>
        <p:spPr>
          <a:xfrm>
            <a:off x="347100" y="1366300"/>
            <a:ext cx="4260300" cy="27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just">
              <a:lnSpc>
                <a:spcPct val="140000"/>
              </a:lnSpc>
              <a:spcAft>
                <a:spcPts val="1200"/>
              </a:spcAft>
              <a:buFont typeface="Arial"/>
              <a:buNone/>
            </a:pP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Domain Name Server (DNS)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adalah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sistem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penamaan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hirarkis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dan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desentralisasi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untuk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komputer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,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layanan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,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atau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sumber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daya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lain yang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terhubung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ke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Internet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atau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jaringan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pribadi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.</a:t>
            </a:r>
          </a:p>
        </p:txBody>
      </p:sp>
      <p:pic>
        <p:nvPicPr>
          <p:cNvPr id="31" name="Google Shape;301;p33">
            <a:extLst>
              <a:ext uri="{FF2B5EF4-FFF2-40B4-BE49-F238E27FC236}">
                <a16:creationId xmlns:a16="http://schemas.microsoft.com/office/drawing/2014/main" id="{DF212CC0-62BB-D785-A59C-CB6CCA2F67D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1175" y="1366300"/>
            <a:ext cx="2392200" cy="23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02;p33">
            <a:extLst>
              <a:ext uri="{FF2B5EF4-FFF2-40B4-BE49-F238E27FC236}">
                <a16:creationId xmlns:a16="http://schemas.microsoft.com/office/drawing/2014/main" id="{3940E12E-17B8-49BC-1769-0756A9F0BCD7}"/>
              </a:ext>
            </a:extLst>
          </p:cNvPr>
          <p:cNvSpPr/>
          <p:nvPr/>
        </p:nvSpPr>
        <p:spPr>
          <a:xfrm>
            <a:off x="6885050" y="3524425"/>
            <a:ext cx="1488000" cy="384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157.240.208.35</a:t>
            </a:r>
            <a:endParaRPr/>
          </a:p>
        </p:txBody>
      </p:sp>
      <p:sp>
        <p:nvSpPr>
          <p:cNvPr id="33" name="Google Shape;303;p33">
            <a:extLst>
              <a:ext uri="{FF2B5EF4-FFF2-40B4-BE49-F238E27FC236}">
                <a16:creationId xmlns:a16="http://schemas.microsoft.com/office/drawing/2014/main" id="{527EF62D-F352-004B-C494-7744FA01ECEE}"/>
              </a:ext>
            </a:extLst>
          </p:cNvPr>
          <p:cNvSpPr/>
          <p:nvPr/>
        </p:nvSpPr>
        <p:spPr>
          <a:xfrm>
            <a:off x="7284625" y="3040125"/>
            <a:ext cx="1488000" cy="384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facebook.com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66738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9" grpId="0"/>
      <p:bldP spid="30" grpId="0"/>
      <p:bldP spid="32" grpId="0" animBg="1"/>
      <p:bldP spid="3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308;p34">
            <a:extLst>
              <a:ext uri="{FF2B5EF4-FFF2-40B4-BE49-F238E27FC236}">
                <a16:creationId xmlns:a16="http://schemas.microsoft.com/office/drawing/2014/main" id="{5A57505C-E9E9-51B2-DD44-3C750E1A811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85775"/>
            <a:ext cx="557725" cy="557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Google Shape;309;p34">
            <a:extLst>
              <a:ext uri="{FF2B5EF4-FFF2-40B4-BE49-F238E27FC236}">
                <a16:creationId xmlns:a16="http://schemas.microsoft.com/office/drawing/2014/main" id="{F9DA25FF-5D07-CC1B-9402-E8E7D40D3901}"/>
              </a:ext>
            </a:extLst>
          </p:cNvPr>
          <p:cNvCxnSpPr/>
          <p:nvPr/>
        </p:nvCxnSpPr>
        <p:spPr>
          <a:xfrm>
            <a:off x="892375" y="4672488"/>
            <a:ext cx="0" cy="384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310;p34">
            <a:extLst>
              <a:ext uri="{FF2B5EF4-FFF2-40B4-BE49-F238E27FC236}">
                <a16:creationId xmlns:a16="http://schemas.microsoft.com/office/drawing/2014/main" id="{032AA4E6-D7FF-DB2B-6941-EB4A45B7D1B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45625" y="4585775"/>
            <a:ext cx="2392200" cy="5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BASIC UNDERSTANDING 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IN LEARNING &amp; DEVELOPING IT 2022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9" name="Google Shape;311;p34">
            <a:extLst>
              <a:ext uri="{FF2B5EF4-FFF2-40B4-BE49-F238E27FC236}">
                <a16:creationId xmlns:a16="http://schemas.microsoft.com/office/drawing/2014/main" id="{A8E65673-BEC4-D6B8-64BD-49A564807049}"/>
              </a:ext>
            </a:extLst>
          </p:cNvPr>
          <p:cNvSpPr txBox="1">
            <a:spLocks/>
          </p:cNvSpPr>
          <p:nvPr/>
        </p:nvSpPr>
        <p:spPr>
          <a:xfrm>
            <a:off x="311700" y="0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ID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Jaringan</a:t>
            </a:r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</a:t>
            </a:r>
            <a:r>
              <a:rPr lang="en-ID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Komputer</a:t>
            </a:r>
            <a:endParaRPr lang="en-ID" sz="1000" dirty="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indent="0" algn="l"/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&amp; </a:t>
            </a:r>
            <a:r>
              <a:rPr lang="en-ID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Komunikasi</a:t>
            </a:r>
            <a:endParaRPr lang="en-ID" sz="1000" dirty="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10" name="Google Shape;312;p34">
            <a:extLst>
              <a:ext uri="{FF2B5EF4-FFF2-40B4-BE49-F238E27FC236}">
                <a16:creationId xmlns:a16="http://schemas.microsoft.com/office/drawing/2014/main" id="{645ADD3C-8C33-402C-1B7C-2299BB603DF5}"/>
              </a:ext>
            </a:extLst>
          </p:cNvPr>
          <p:cNvSpPr txBox="1">
            <a:spLocks/>
          </p:cNvSpPr>
          <p:nvPr/>
        </p:nvSpPr>
        <p:spPr>
          <a:xfrm>
            <a:off x="6440100" y="0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Bersama:</a:t>
            </a:r>
            <a:b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</a:br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Muhammad Abel Jollando</a:t>
            </a:r>
          </a:p>
        </p:txBody>
      </p:sp>
      <p:pic>
        <p:nvPicPr>
          <p:cNvPr id="11" name="Google Shape;313;p34">
            <a:extLst>
              <a:ext uri="{FF2B5EF4-FFF2-40B4-BE49-F238E27FC236}">
                <a16:creationId xmlns:a16="http://schemas.microsoft.com/office/drawing/2014/main" id="{53F296AC-CFCC-CE93-7D9D-19465CD0815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4650" y="1688738"/>
            <a:ext cx="2354701" cy="17660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9406766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318;p35">
            <a:extLst>
              <a:ext uri="{FF2B5EF4-FFF2-40B4-BE49-F238E27FC236}">
                <a16:creationId xmlns:a16="http://schemas.microsoft.com/office/drawing/2014/main" id="{ED2B575F-D84F-5445-2E87-2047E91D1570}"/>
              </a:ext>
            </a:extLst>
          </p:cNvPr>
          <p:cNvSpPr/>
          <p:nvPr/>
        </p:nvSpPr>
        <p:spPr>
          <a:xfrm>
            <a:off x="311700" y="1301400"/>
            <a:ext cx="4331100" cy="287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85725" dir="8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Google Shape;319;p35">
            <a:extLst>
              <a:ext uri="{FF2B5EF4-FFF2-40B4-BE49-F238E27FC236}">
                <a16:creationId xmlns:a16="http://schemas.microsoft.com/office/drawing/2014/main" id="{DA46BDE4-DA2D-0688-F1E3-79313A0EBF8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85775"/>
            <a:ext cx="557725" cy="557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" name="Google Shape;320;p35">
            <a:extLst>
              <a:ext uri="{FF2B5EF4-FFF2-40B4-BE49-F238E27FC236}">
                <a16:creationId xmlns:a16="http://schemas.microsoft.com/office/drawing/2014/main" id="{2EDA77E9-95F7-AB48-F590-5133A156C1C5}"/>
              </a:ext>
            </a:extLst>
          </p:cNvPr>
          <p:cNvCxnSpPr/>
          <p:nvPr/>
        </p:nvCxnSpPr>
        <p:spPr>
          <a:xfrm>
            <a:off x="892375" y="4672488"/>
            <a:ext cx="0" cy="384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321;p35">
            <a:extLst>
              <a:ext uri="{FF2B5EF4-FFF2-40B4-BE49-F238E27FC236}">
                <a16:creationId xmlns:a16="http://schemas.microsoft.com/office/drawing/2014/main" id="{677A3DF0-1D28-1680-0775-41F77DF530F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45625" y="4585775"/>
            <a:ext cx="2392200" cy="5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BASIC UNDERSTANDING 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IN LEARNING &amp; DEVELOPING IT 2022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23" name="Google Shape;322;p35">
            <a:extLst>
              <a:ext uri="{FF2B5EF4-FFF2-40B4-BE49-F238E27FC236}">
                <a16:creationId xmlns:a16="http://schemas.microsoft.com/office/drawing/2014/main" id="{A58E54D1-6ECA-5ED8-9051-29EEEE146250}"/>
              </a:ext>
            </a:extLst>
          </p:cNvPr>
          <p:cNvSpPr txBox="1">
            <a:spLocks/>
          </p:cNvSpPr>
          <p:nvPr/>
        </p:nvSpPr>
        <p:spPr>
          <a:xfrm>
            <a:off x="311700" y="0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ID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Jaringan</a:t>
            </a:r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</a:t>
            </a:r>
            <a:r>
              <a:rPr lang="en-ID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Komputer</a:t>
            </a:r>
            <a:endParaRPr lang="en-ID" sz="1000" dirty="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indent="0" algn="l"/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&amp; </a:t>
            </a:r>
            <a:r>
              <a:rPr lang="en-ID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Komunikasi</a:t>
            </a:r>
            <a:endParaRPr lang="en-ID" sz="1000" dirty="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24" name="Google Shape;323;p35">
            <a:extLst>
              <a:ext uri="{FF2B5EF4-FFF2-40B4-BE49-F238E27FC236}">
                <a16:creationId xmlns:a16="http://schemas.microsoft.com/office/drawing/2014/main" id="{114CB6A9-31E8-BE4F-8662-DD08C2CBE8E1}"/>
              </a:ext>
            </a:extLst>
          </p:cNvPr>
          <p:cNvSpPr txBox="1">
            <a:spLocks/>
          </p:cNvSpPr>
          <p:nvPr/>
        </p:nvSpPr>
        <p:spPr>
          <a:xfrm>
            <a:off x="6440100" y="0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Bersama:</a:t>
            </a:r>
            <a:b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</a:br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Muhammad Abel Jollando</a:t>
            </a:r>
          </a:p>
        </p:txBody>
      </p:sp>
      <p:sp>
        <p:nvSpPr>
          <p:cNvPr id="25" name="Google Shape;324;p35">
            <a:extLst>
              <a:ext uri="{FF2B5EF4-FFF2-40B4-BE49-F238E27FC236}">
                <a16:creationId xmlns:a16="http://schemas.microsoft.com/office/drawing/2014/main" id="{D45B3585-2614-856A-AD5F-0C4CCD505AB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57700"/>
            <a:ext cx="3308100" cy="7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b="1" dirty="0">
                <a:solidFill>
                  <a:schemeClr val="bg1"/>
                </a:solidFill>
              </a:rPr>
              <a:t>SMTP</a:t>
            </a: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26" name="Google Shape;325;p35">
            <a:extLst>
              <a:ext uri="{FF2B5EF4-FFF2-40B4-BE49-F238E27FC236}">
                <a16:creationId xmlns:a16="http://schemas.microsoft.com/office/drawing/2014/main" id="{9E70ABB1-C7D6-4639-DD5F-99826DB7C967}"/>
              </a:ext>
            </a:extLst>
          </p:cNvPr>
          <p:cNvSpPr txBox="1">
            <a:spLocks/>
          </p:cNvSpPr>
          <p:nvPr/>
        </p:nvSpPr>
        <p:spPr>
          <a:xfrm>
            <a:off x="347100" y="1366300"/>
            <a:ext cx="4260300" cy="27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just">
              <a:lnSpc>
                <a:spcPct val="140000"/>
              </a:lnSpc>
              <a:spcAft>
                <a:spcPts val="1200"/>
              </a:spcAft>
              <a:buFont typeface="Arial"/>
              <a:buNone/>
            </a:pP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Simple Mail Transfer Protocol (SMTP)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merupakan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salah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satu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protokol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standar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di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jaringan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internet yang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digunakan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untuk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pengiriman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email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dari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lokal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email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ke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mail server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hingga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dikirimkan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ke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alamat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email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penerima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.</a:t>
            </a:r>
          </a:p>
        </p:txBody>
      </p:sp>
      <p:pic>
        <p:nvPicPr>
          <p:cNvPr id="27" name="Google Shape;326;p35">
            <a:extLst>
              <a:ext uri="{FF2B5EF4-FFF2-40B4-BE49-F238E27FC236}">
                <a16:creationId xmlns:a16="http://schemas.microsoft.com/office/drawing/2014/main" id="{C6034CA6-4A8E-1244-C635-B0012F23A97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5100" y="1935063"/>
            <a:ext cx="2800350" cy="1628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85348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1;p36">
            <a:extLst>
              <a:ext uri="{FF2B5EF4-FFF2-40B4-BE49-F238E27FC236}">
                <a16:creationId xmlns:a16="http://schemas.microsoft.com/office/drawing/2014/main" id="{DFE27225-B68A-C30A-652B-041CB1ED3ED8}"/>
              </a:ext>
            </a:extLst>
          </p:cNvPr>
          <p:cNvSpPr/>
          <p:nvPr/>
        </p:nvSpPr>
        <p:spPr>
          <a:xfrm>
            <a:off x="311700" y="1301400"/>
            <a:ext cx="4331100" cy="287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85725" dir="8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oogle Shape;332;p36">
            <a:extLst>
              <a:ext uri="{FF2B5EF4-FFF2-40B4-BE49-F238E27FC236}">
                <a16:creationId xmlns:a16="http://schemas.microsoft.com/office/drawing/2014/main" id="{BC9CB241-0A92-22C8-5ABE-D0CEBB4D07E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85775"/>
            <a:ext cx="557725" cy="557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333;p36">
            <a:extLst>
              <a:ext uri="{FF2B5EF4-FFF2-40B4-BE49-F238E27FC236}">
                <a16:creationId xmlns:a16="http://schemas.microsoft.com/office/drawing/2014/main" id="{EEB2F905-C156-D859-70A8-2F96AA24D6A3}"/>
              </a:ext>
            </a:extLst>
          </p:cNvPr>
          <p:cNvCxnSpPr/>
          <p:nvPr/>
        </p:nvCxnSpPr>
        <p:spPr>
          <a:xfrm>
            <a:off x="892375" y="4672488"/>
            <a:ext cx="0" cy="384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334;p36">
            <a:extLst>
              <a:ext uri="{FF2B5EF4-FFF2-40B4-BE49-F238E27FC236}">
                <a16:creationId xmlns:a16="http://schemas.microsoft.com/office/drawing/2014/main" id="{73DA970F-05B4-1419-6A1A-8DDC28FFA1C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45625" y="4585775"/>
            <a:ext cx="2392200" cy="5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BASIC UNDERSTANDING 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IN LEARNING &amp; DEVELOPING IT 2022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14" name="Google Shape;335;p36">
            <a:extLst>
              <a:ext uri="{FF2B5EF4-FFF2-40B4-BE49-F238E27FC236}">
                <a16:creationId xmlns:a16="http://schemas.microsoft.com/office/drawing/2014/main" id="{BD2816B3-1DE7-13ED-16D0-91A768A40222}"/>
              </a:ext>
            </a:extLst>
          </p:cNvPr>
          <p:cNvSpPr txBox="1">
            <a:spLocks/>
          </p:cNvSpPr>
          <p:nvPr/>
        </p:nvSpPr>
        <p:spPr>
          <a:xfrm>
            <a:off x="311700" y="0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ID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Jaringan</a:t>
            </a:r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</a:t>
            </a:r>
            <a:r>
              <a:rPr lang="en-ID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Komputer</a:t>
            </a:r>
            <a:endParaRPr lang="en-ID" sz="1000" dirty="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indent="0" algn="l"/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&amp; </a:t>
            </a:r>
            <a:r>
              <a:rPr lang="en-ID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Komunikasi</a:t>
            </a:r>
            <a:endParaRPr lang="en-ID" sz="1000" dirty="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15" name="Google Shape;336;p36">
            <a:extLst>
              <a:ext uri="{FF2B5EF4-FFF2-40B4-BE49-F238E27FC236}">
                <a16:creationId xmlns:a16="http://schemas.microsoft.com/office/drawing/2014/main" id="{E02FE9CD-3A5E-1E7F-B4B2-6A4CB4CFBC68}"/>
              </a:ext>
            </a:extLst>
          </p:cNvPr>
          <p:cNvSpPr txBox="1">
            <a:spLocks/>
          </p:cNvSpPr>
          <p:nvPr/>
        </p:nvSpPr>
        <p:spPr>
          <a:xfrm>
            <a:off x="6440100" y="0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Bersama:</a:t>
            </a:r>
            <a:b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</a:br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Muhammad Abel Jollando</a:t>
            </a:r>
          </a:p>
        </p:txBody>
      </p:sp>
      <p:sp>
        <p:nvSpPr>
          <p:cNvPr id="16" name="Google Shape;337;p36">
            <a:extLst>
              <a:ext uri="{FF2B5EF4-FFF2-40B4-BE49-F238E27FC236}">
                <a16:creationId xmlns:a16="http://schemas.microsoft.com/office/drawing/2014/main" id="{94808A17-FBE7-6A9B-7CB9-5135C98C479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57700"/>
            <a:ext cx="3308100" cy="7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b="1" dirty="0">
                <a:solidFill>
                  <a:schemeClr val="bg1"/>
                </a:solidFill>
              </a:rPr>
              <a:t>POP3</a:t>
            </a: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17" name="Google Shape;338;p36">
            <a:extLst>
              <a:ext uri="{FF2B5EF4-FFF2-40B4-BE49-F238E27FC236}">
                <a16:creationId xmlns:a16="http://schemas.microsoft.com/office/drawing/2014/main" id="{62C2967E-4E8C-B558-C4ED-7ABEE2A588B4}"/>
              </a:ext>
            </a:extLst>
          </p:cNvPr>
          <p:cNvSpPr txBox="1">
            <a:spLocks/>
          </p:cNvSpPr>
          <p:nvPr/>
        </p:nvSpPr>
        <p:spPr>
          <a:xfrm>
            <a:off x="347100" y="1366300"/>
            <a:ext cx="4260300" cy="27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just">
              <a:lnSpc>
                <a:spcPct val="140000"/>
              </a:lnSpc>
              <a:buFont typeface="Arial"/>
              <a:buNone/>
            </a:pP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POP3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adalah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protokol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yang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digunakan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untuk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mengambil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surat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elektronik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(email)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dari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server email.</a:t>
            </a:r>
          </a:p>
          <a:p>
            <a:pPr marL="0" indent="0" algn="just">
              <a:lnSpc>
                <a:spcPct val="140000"/>
              </a:lnSpc>
              <a:spcBef>
                <a:spcPts val="1200"/>
              </a:spcBef>
              <a:spcAft>
                <a:spcPts val="1200"/>
              </a:spcAft>
              <a:buFont typeface="Arial"/>
              <a:buNone/>
            </a:pP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Protokol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POP3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dibuat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karena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desain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dari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sistem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surat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elektronik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yang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mengharuskan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adanya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server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surat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elektronik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yang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menampung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surat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eletronik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untuk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sementara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sampai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surat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elektronik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tersebut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diambil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oleh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penerima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yang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berhak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.</a:t>
            </a:r>
          </a:p>
        </p:txBody>
      </p:sp>
      <p:pic>
        <p:nvPicPr>
          <p:cNvPr id="18" name="Google Shape;339;p36">
            <a:extLst>
              <a:ext uri="{FF2B5EF4-FFF2-40B4-BE49-F238E27FC236}">
                <a16:creationId xmlns:a16="http://schemas.microsoft.com/office/drawing/2014/main" id="{B4BA64FC-5578-90C7-CC24-1D720C36394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9575" y="1472702"/>
            <a:ext cx="3139875" cy="25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340;p36">
            <a:extLst>
              <a:ext uri="{FF2B5EF4-FFF2-40B4-BE49-F238E27FC236}">
                <a16:creationId xmlns:a16="http://schemas.microsoft.com/office/drawing/2014/main" id="{8D0C37C7-A1F1-C365-F4C8-1DA090F9C639}"/>
              </a:ext>
            </a:extLst>
          </p:cNvPr>
          <p:cNvSpPr txBox="1"/>
          <p:nvPr/>
        </p:nvSpPr>
        <p:spPr>
          <a:xfrm>
            <a:off x="5295463" y="4026200"/>
            <a:ext cx="3308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700"/>
              <a:t>androidsis.com</a:t>
            </a:r>
            <a:endParaRPr sz="700"/>
          </a:p>
        </p:txBody>
      </p:sp>
    </p:spTree>
    <p:extLst>
      <p:ext uri="{BB962C8B-B14F-4D97-AF65-F5344CB8AC3E}">
        <p14:creationId xmlns:p14="http://schemas.microsoft.com/office/powerpoint/2010/main" val="2363214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ctrTitle"/>
          </p:nvPr>
        </p:nvSpPr>
        <p:spPr>
          <a:xfrm>
            <a:off x="1667850" y="557700"/>
            <a:ext cx="5808300" cy="8789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Ragam</a:t>
            </a:r>
            <a:r>
              <a:rPr lang="en-US" sz="25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00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Jenis</a:t>
            </a:r>
            <a:r>
              <a:rPr lang="en-US" sz="25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00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Jaringan</a:t>
            </a:r>
            <a:r>
              <a:rPr lang="en-US" sz="25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00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Komputer</a:t>
            </a:r>
            <a:br>
              <a:rPr lang="en-US" sz="25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5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en-US" sz="2500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Berdasarkan</a:t>
            </a:r>
            <a:r>
              <a:rPr lang="en-US" sz="25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00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Geografisnya</a:t>
            </a:r>
            <a:r>
              <a:rPr lang="en-US" sz="25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sz="25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85775"/>
            <a:ext cx="557725" cy="557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Google Shape;67;p14"/>
          <p:cNvCxnSpPr/>
          <p:nvPr/>
        </p:nvCxnSpPr>
        <p:spPr>
          <a:xfrm>
            <a:off x="892375" y="4672488"/>
            <a:ext cx="0" cy="384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" name="Google Shape;68;p14"/>
          <p:cNvSpPr txBox="1">
            <a:spLocks noGrp="1"/>
          </p:cNvSpPr>
          <p:nvPr>
            <p:ph type="subTitle" idx="1"/>
          </p:nvPr>
        </p:nvSpPr>
        <p:spPr>
          <a:xfrm>
            <a:off x="945625" y="4585775"/>
            <a:ext cx="2392200" cy="5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BASIC UNDERSTANDING 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IN LEARNING &amp; DEVELOPING IT 2022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1"/>
          </p:nvPr>
        </p:nvSpPr>
        <p:spPr>
          <a:xfrm>
            <a:off x="311700" y="0"/>
            <a:ext cx="2392200" cy="5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Jaringan</a:t>
            </a:r>
            <a:r>
              <a:rPr lang="en-US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Komputer</a:t>
            </a:r>
            <a:r>
              <a:rPr lang="en-US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&amp; </a:t>
            </a:r>
            <a:r>
              <a:rPr lang="en-US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Komunikasi</a:t>
            </a:r>
            <a:endParaRPr sz="1000" dirty="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1"/>
          </p:nvPr>
        </p:nvSpPr>
        <p:spPr>
          <a:xfrm>
            <a:off x="6440100" y="0"/>
            <a:ext cx="2392200" cy="5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Bersama:</a:t>
            </a:r>
            <a:br>
              <a:rPr lang="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</a:br>
            <a:r>
              <a:rPr lang="en-US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Muhammad Abel Jollando</a:t>
            </a:r>
            <a:endParaRPr sz="1000" dirty="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pic>
        <p:nvPicPr>
          <p:cNvPr id="1032" name="Picture 8" descr="Jaringan LAN, MAN dan WAN Mengunakan Software Cisco Packet Tracer -  TeachMeSoft">
            <a:extLst>
              <a:ext uri="{FF2B5EF4-FFF2-40B4-BE49-F238E27FC236}">
                <a16:creationId xmlns:a16="http://schemas.microsoft.com/office/drawing/2014/main" id="{92D91031-1A18-B2BA-F565-9A2CFB700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856" y="1328868"/>
            <a:ext cx="5388287" cy="303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6011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345;p37">
            <a:extLst>
              <a:ext uri="{FF2B5EF4-FFF2-40B4-BE49-F238E27FC236}">
                <a16:creationId xmlns:a16="http://schemas.microsoft.com/office/drawing/2014/main" id="{DCEBDEB0-4A1F-4B1D-95B0-41CD691C7AE4}"/>
              </a:ext>
            </a:extLst>
          </p:cNvPr>
          <p:cNvSpPr/>
          <p:nvPr/>
        </p:nvSpPr>
        <p:spPr>
          <a:xfrm>
            <a:off x="311700" y="1301400"/>
            <a:ext cx="4331100" cy="287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85725" dir="8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346;p37">
            <a:extLst>
              <a:ext uri="{FF2B5EF4-FFF2-40B4-BE49-F238E27FC236}">
                <a16:creationId xmlns:a16="http://schemas.microsoft.com/office/drawing/2014/main" id="{444F79E6-7816-D70B-DC24-8D75F3180DF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85775"/>
            <a:ext cx="557725" cy="557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" name="Google Shape;347;p37">
            <a:extLst>
              <a:ext uri="{FF2B5EF4-FFF2-40B4-BE49-F238E27FC236}">
                <a16:creationId xmlns:a16="http://schemas.microsoft.com/office/drawing/2014/main" id="{F92D6C5B-DB58-CDB1-DFFF-9CD74FC7956B}"/>
              </a:ext>
            </a:extLst>
          </p:cNvPr>
          <p:cNvCxnSpPr/>
          <p:nvPr/>
        </p:nvCxnSpPr>
        <p:spPr>
          <a:xfrm>
            <a:off x="892375" y="4672488"/>
            <a:ext cx="0" cy="384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348;p37">
            <a:extLst>
              <a:ext uri="{FF2B5EF4-FFF2-40B4-BE49-F238E27FC236}">
                <a16:creationId xmlns:a16="http://schemas.microsoft.com/office/drawing/2014/main" id="{2C7D3A75-9E39-9AF3-3730-9CDB3D5A732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45625" y="4585775"/>
            <a:ext cx="2392200" cy="5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BASIC UNDERSTANDING 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IN LEARNING &amp; DEVELOPING IT 2022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24" name="Google Shape;349;p37">
            <a:extLst>
              <a:ext uri="{FF2B5EF4-FFF2-40B4-BE49-F238E27FC236}">
                <a16:creationId xmlns:a16="http://schemas.microsoft.com/office/drawing/2014/main" id="{F6B02CE2-B543-75E2-63F1-EB27827BFB1B}"/>
              </a:ext>
            </a:extLst>
          </p:cNvPr>
          <p:cNvSpPr txBox="1">
            <a:spLocks/>
          </p:cNvSpPr>
          <p:nvPr/>
        </p:nvSpPr>
        <p:spPr>
          <a:xfrm>
            <a:off x="311700" y="0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ID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Jaringan</a:t>
            </a:r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</a:t>
            </a:r>
            <a:r>
              <a:rPr lang="en-ID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Komputer</a:t>
            </a:r>
            <a:endParaRPr lang="en-ID" sz="1000" dirty="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indent="0" algn="l"/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&amp; </a:t>
            </a:r>
            <a:r>
              <a:rPr lang="en-ID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Komunikasi</a:t>
            </a:r>
            <a:endParaRPr lang="en-ID" sz="1000" dirty="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25" name="Google Shape;350;p37">
            <a:extLst>
              <a:ext uri="{FF2B5EF4-FFF2-40B4-BE49-F238E27FC236}">
                <a16:creationId xmlns:a16="http://schemas.microsoft.com/office/drawing/2014/main" id="{EC4C3AF1-0D69-AF3E-1F7C-59070759B7A6}"/>
              </a:ext>
            </a:extLst>
          </p:cNvPr>
          <p:cNvSpPr txBox="1">
            <a:spLocks/>
          </p:cNvSpPr>
          <p:nvPr/>
        </p:nvSpPr>
        <p:spPr>
          <a:xfrm>
            <a:off x="6440100" y="0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Bersama:</a:t>
            </a:r>
            <a:b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</a:br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Muhammad Abel Jollando</a:t>
            </a:r>
          </a:p>
        </p:txBody>
      </p:sp>
      <p:sp>
        <p:nvSpPr>
          <p:cNvPr id="26" name="Google Shape;351;p37">
            <a:extLst>
              <a:ext uri="{FF2B5EF4-FFF2-40B4-BE49-F238E27FC236}">
                <a16:creationId xmlns:a16="http://schemas.microsoft.com/office/drawing/2014/main" id="{43C59E75-3CD0-2972-579B-D424B1E91F4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57700"/>
            <a:ext cx="3308100" cy="7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b="1" dirty="0">
                <a:solidFill>
                  <a:schemeClr val="bg1"/>
                </a:solidFill>
              </a:rPr>
              <a:t>IMAP</a:t>
            </a: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27" name="Google Shape;352;p37">
            <a:extLst>
              <a:ext uri="{FF2B5EF4-FFF2-40B4-BE49-F238E27FC236}">
                <a16:creationId xmlns:a16="http://schemas.microsoft.com/office/drawing/2014/main" id="{22185B10-F330-039B-7D43-0FEFF591E0FC}"/>
              </a:ext>
            </a:extLst>
          </p:cNvPr>
          <p:cNvSpPr txBox="1">
            <a:spLocks/>
          </p:cNvSpPr>
          <p:nvPr/>
        </p:nvSpPr>
        <p:spPr>
          <a:xfrm>
            <a:off x="347100" y="1366300"/>
            <a:ext cx="4260300" cy="27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just">
              <a:lnSpc>
                <a:spcPct val="140000"/>
              </a:lnSpc>
              <a:spcAft>
                <a:spcPts val="1200"/>
              </a:spcAft>
              <a:buFont typeface="Arial"/>
              <a:buNone/>
            </a:pP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IMAP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itu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sendiri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adalah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singkatan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dari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Internet Message Access Protocol, yang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merupakan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salah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satu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teknologi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atau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protokol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yang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digunakan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agar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kita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dapat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mengakses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pesan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e-mail (yang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tersimpan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di mail server)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secara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remote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menggunakan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software mail client.</a:t>
            </a:r>
          </a:p>
        </p:txBody>
      </p:sp>
      <p:pic>
        <p:nvPicPr>
          <p:cNvPr id="28" name="Google Shape;353;p37">
            <a:extLst>
              <a:ext uri="{FF2B5EF4-FFF2-40B4-BE49-F238E27FC236}">
                <a16:creationId xmlns:a16="http://schemas.microsoft.com/office/drawing/2014/main" id="{361B91CA-D162-2648-94EC-BEB66FD7B7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6600" y="1278650"/>
            <a:ext cx="4196400" cy="2919496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354;p37">
            <a:extLst>
              <a:ext uri="{FF2B5EF4-FFF2-40B4-BE49-F238E27FC236}">
                <a16:creationId xmlns:a16="http://schemas.microsoft.com/office/drawing/2014/main" id="{FC70D4CA-4A6E-0621-EBDB-2940604FD9C7}"/>
              </a:ext>
            </a:extLst>
          </p:cNvPr>
          <p:cNvSpPr txBox="1"/>
          <p:nvPr/>
        </p:nvSpPr>
        <p:spPr>
          <a:xfrm>
            <a:off x="4969100" y="4198150"/>
            <a:ext cx="3791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700"/>
              <a:t>widehostmedia.com</a:t>
            </a:r>
            <a:endParaRPr sz="700"/>
          </a:p>
        </p:txBody>
      </p:sp>
    </p:spTree>
    <p:extLst>
      <p:ext uri="{BB962C8B-B14F-4D97-AF65-F5344CB8AC3E}">
        <p14:creationId xmlns:p14="http://schemas.microsoft.com/office/powerpoint/2010/main" val="4702499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59;p38">
            <a:extLst>
              <a:ext uri="{FF2B5EF4-FFF2-40B4-BE49-F238E27FC236}">
                <a16:creationId xmlns:a16="http://schemas.microsoft.com/office/drawing/2014/main" id="{184A2018-887A-534B-4857-5EA039D0F3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85775"/>
            <a:ext cx="557725" cy="557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Google Shape;360;p38">
            <a:extLst>
              <a:ext uri="{FF2B5EF4-FFF2-40B4-BE49-F238E27FC236}">
                <a16:creationId xmlns:a16="http://schemas.microsoft.com/office/drawing/2014/main" id="{071ABB85-A090-49B7-0F82-FFF2EFF87880}"/>
              </a:ext>
            </a:extLst>
          </p:cNvPr>
          <p:cNvCxnSpPr/>
          <p:nvPr/>
        </p:nvCxnSpPr>
        <p:spPr>
          <a:xfrm>
            <a:off x="892375" y="4672488"/>
            <a:ext cx="0" cy="384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361;p38">
            <a:extLst>
              <a:ext uri="{FF2B5EF4-FFF2-40B4-BE49-F238E27FC236}">
                <a16:creationId xmlns:a16="http://schemas.microsoft.com/office/drawing/2014/main" id="{FCB8952E-8786-1CAB-8555-D99BC5BC736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45625" y="4585775"/>
            <a:ext cx="2392200" cy="5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BASIC UNDERSTANDING 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IN LEARNING &amp; DEVELOPING IT 2022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5" name="Google Shape;362;p38">
            <a:extLst>
              <a:ext uri="{FF2B5EF4-FFF2-40B4-BE49-F238E27FC236}">
                <a16:creationId xmlns:a16="http://schemas.microsoft.com/office/drawing/2014/main" id="{E78176D3-F68D-D24D-10E0-ECA148740559}"/>
              </a:ext>
            </a:extLst>
          </p:cNvPr>
          <p:cNvSpPr txBox="1">
            <a:spLocks/>
          </p:cNvSpPr>
          <p:nvPr/>
        </p:nvSpPr>
        <p:spPr>
          <a:xfrm>
            <a:off x="311700" y="0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ID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Jaringan</a:t>
            </a:r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</a:t>
            </a:r>
            <a:r>
              <a:rPr lang="en-ID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Komputer</a:t>
            </a:r>
            <a:endParaRPr lang="en-ID" sz="1000" dirty="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indent="0" algn="l"/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&amp; </a:t>
            </a:r>
            <a:r>
              <a:rPr lang="en-ID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Komunikasi</a:t>
            </a:r>
            <a:endParaRPr lang="en-ID" sz="1000" dirty="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6" name="Google Shape;363;p38">
            <a:extLst>
              <a:ext uri="{FF2B5EF4-FFF2-40B4-BE49-F238E27FC236}">
                <a16:creationId xmlns:a16="http://schemas.microsoft.com/office/drawing/2014/main" id="{4C66F33A-1AAE-0A6C-8966-22365E2DB21D}"/>
              </a:ext>
            </a:extLst>
          </p:cNvPr>
          <p:cNvSpPr txBox="1">
            <a:spLocks/>
          </p:cNvSpPr>
          <p:nvPr/>
        </p:nvSpPr>
        <p:spPr>
          <a:xfrm>
            <a:off x="6440100" y="0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Bersama:</a:t>
            </a:r>
            <a:b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</a:br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Muhammad Abel Jollando</a:t>
            </a:r>
          </a:p>
        </p:txBody>
      </p:sp>
      <p:sp>
        <p:nvSpPr>
          <p:cNvPr id="7" name="Google Shape;364;p38">
            <a:extLst>
              <a:ext uri="{FF2B5EF4-FFF2-40B4-BE49-F238E27FC236}">
                <a16:creationId xmlns:a16="http://schemas.microsoft.com/office/drawing/2014/main" id="{FC58893C-D709-D423-A10B-68C22730660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8" y="1545438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3600" b="1" dirty="0">
                <a:solidFill>
                  <a:schemeClr val="bg1"/>
                </a:solidFill>
              </a:rPr>
              <a:t>Protokol Jaringan Lainnya</a:t>
            </a:r>
            <a:endParaRPr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323907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9;p39">
            <a:extLst>
              <a:ext uri="{FF2B5EF4-FFF2-40B4-BE49-F238E27FC236}">
                <a16:creationId xmlns:a16="http://schemas.microsoft.com/office/drawing/2014/main" id="{37E491BD-AED1-22A6-E3B9-24FF3E46E1AA}"/>
              </a:ext>
            </a:extLst>
          </p:cNvPr>
          <p:cNvSpPr/>
          <p:nvPr/>
        </p:nvSpPr>
        <p:spPr>
          <a:xfrm>
            <a:off x="311700" y="1301400"/>
            <a:ext cx="4331100" cy="287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85725" dir="8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oogle Shape;370;p39">
            <a:extLst>
              <a:ext uri="{FF2B5EF4-FFF2-40B4-BE49-F238E27FC236}">
                <a16:creationId xmlns:a16="http://schemas.microsoft.com/office/drawing/2014/main" id="{9AB3C7D1-8E95-73A7-0DAD-663D9DA1C56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85775"/>
            <a:ext cx="557725" cy="557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oogle Shape;371;p39">
            <a:extLst>
              <a:ext uri="{FF2B5EF4-FFF2-40B4-BE49-F238E27FC236}">
                <a16:creationId xmlns:a16="http://schemas.microsoft.com/office/drawing/2014/main" id="{6CF7AB18-6498-A8A8-60AD-5FB1C03BD812}"/>
              </a:ext>
            </a:extLst>
          </p:cNvPr>
          <p:cNvCxnSpPr/>
          <p:nvPr/>
        </p:nvCxnSpPr>
        <p:spPr>
          <a:xfrm>
            <a:off x="892375" y="4672488"/>
            <a:ext cx="0" cy="384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372;p39">
            <a:extLst>
              <a:ext uri="{FF2B5EF4-FFF2-40B4-BE49-F238E27FC236}">
                <a16:creationId xmlns:a16="http://schemas.microsoft.com/office/drawing/2014/main" id="{CB5FA79B-0360-6D5D-AD0D-426408C13AC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45625" y="4585775"/>
            <a:ext cx="2392200" cy="5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BASIC UNDERSTANDING 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IN LEARNING &amp; DEVELOPING IT 2022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6" name="Google Shape;373;p39">
            <a:extLst>
              <a:ext uri="{FF2B5EF4-FFF2-40B4-BE49-F238E27FC236}">
                <a16:creationId xmlns:a16="http://schemas.microsoft.com/office/drawing/2014/main" id="{9FA35244-4F3A-CB61-B094-BBE0C23FE601}"/>
              </a:ext>
            </a:extLst>
          </p:cNvPr>
          <p:cNvSpPr txBox="1">
            <a:spLocks/>
          </p:cNvSpPr>
          <p:nvPr/>
        </p:nvSpPr>
        <p:spPr>
          <a:xfrm>
            <a:off x="311700" y="0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ID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Jaringan</a:t>
            </a:r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</a:t>
            </a:r>
            <a:r>
              <a:rPr lang="en-ID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Komputer</a:t>
            </a:r>
            <a:endParaRPr lang="en-ID" sz="1000" dirty="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indent="0" algn="l"/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&amp; </a:t>
            </a:r>
            <a:r>
              <a:rPr lang="en-ID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Komunikasi</a:t>
            </a:r>
            <a:endParaRPr lang="en-ID" sz="1000" dirty="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7" name="Google Shape;374;p39">
            <a:extLst>
              <a:ext uri="{FF2B5EF4-FFF2-40B4-BE49-F238E27FC236}">
                <a16:creationId xmlns:a16="http://schemas.microsoft.com/office/drawing/2014/main" id="{5249F976-4499-3578-A97E-1E5607255644}"/>
              </a:ext>
            </a:extLst>
          </p:cNvPr>
          <p:cNvSpPr txBox="1">
            <a:spLocks/>
          </p:cNvSpPr>
          <p:nvPr/>
        </p:nvSpPr>
        <p:spPr>
          <a:xfrm>
            <a:off x="6440100" y="0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Bersama:</a:t>
            </a:r>
            <a:b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</a:br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Muhammad Abel Jollando</a:t>
            </a:r>
          </a:p>
        </p:txBody>
      </p:sp>
      <p:sp>
        <p:nvSpPr>
          <p:cNvPr id="8" name="Google Shape;375;p39">
            <a:extLst>
              <a:ext uri="{FF2B5EF4-FFF2-40B4-BE49-F238E27FC236}">
                <a16:creationId xmlns:a16="http://schemas.microsoft.com/office/drawing/2014/main" id="{1955E6D9-5B99-8E1F-F703-02831ECF340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57700"/>
            <a:ext cx="3308100" cy="7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b="1" dirty="0">
                <a:solidFill>
                  <a:schemeClr val="bg1"/>
                </a:solidFill>
              </a:rPr>
              <a:t>FTP</a:t>
            </a: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9" name="Google Shape;376;p39">
            <a:extLst>
              <a:ext uri="{FF2B5EF4-FFF2-40B4-BE49-F238E27FC236}">
                <a16:creationId xmlns:a16="http://schemas.microsoft.com/office/drawing/2014/main" id="{42203F22-571E-FA63-A70C-B0E36D932D21}"/>
              </a:ext>
            </a:extLst>
          </p:cNvPr>
          <p:cNvSpPr txBox="1">
            <a:spLocks/>
          </p:cNvSpPr>
          <p:nvPr/>
        </p:nvSpPr>
        <p:spPr>
          <a:xfrm>
            <a:off x="347100" y="1366300"/>
            <a:ext cx="4260300" cy="27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just">
              <a:lnSpc>
                <a:spcPct val="140000"/>
              </a:lnSpc>
              <a:spcAft>
                <a:spcPts val="1200"/>
              </a:spcAft>
              <a:buFont typeface="Arial"/>
              <a:buNone/>
            </a:pP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File Transfer Protocol (FTP)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merupakan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sebuah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protokol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internet yang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memungkinkan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untuk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melakukan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transfer file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antar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perangkat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dalam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suatu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jaringan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yang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menggunakan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koneksi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TCP.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Didalam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FTP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terdapat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dua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komponen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utama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yang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dapat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digunakan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,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yakni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FTP Server dan FTP Client.</a:t>
            </a:r>
          </a:p>
        </p:txBody>
      </p:sp>
      <p:pic>
        <p:nvPicPr>
          <p:cNvPr id="10" name="Google Shape;377;p39">
            <a:extLst>
              <a:ext uri="{FF2B5EF4-FFF2-40B4-BE49-F238E27FC236}">
                <a16:creationId xmlns:a16="http://schemas.microsoft.com/office/drawing/2014/main" id="{25C4307F-431A-3F1A-BF7D-3F497A0DF1C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9500" y="1606713"/>
            <a:ext cx="4196399" cy="22633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0668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4;p41">
            <a:extLst>
              <a:ext uri="{FF2B5EF4-FFF2-40B4-BE49-F238E27FC236}">
                <a16:creationId xmlns:a16="http://schemas.microsoft.com/office/drawing/2014/main" id="{AE056F63-7B6F-43BA-BF47-E69C75DC1F1C}"/>
              </a:ext>
            </a:extLst>
          </p:cNvPr>
          <p:cNvSpPr/>
          <p:nvPr/>
        </p:nvSpPr>
        <p:spPr>
          <a:xfrm>
            <a:off x="311700" y="1301400"/>
            <a:ext cx="4331100" cy="287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85725" dir="8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oogle Shape;395;p41">
            <a:extLst>
              <a:ext uri="{FF2B5EF4-FFF2-40B4-BE49-F238E27FC236}">
                <a16:creationId xmlns:a16="http://schemas.microsoft.com/office/drawing/2014/main" id="{62B73B23-4E5C-6D0D-40C7-5DA9EDDBDE0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85775"/>
            <a:ext cx="557725" cy="557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oogle Shape;396;p41">
            <a:extLst>
              <a:ext uri="{FF2B5EF4-FFF2-40B4-BE49-F238E27FC236}">
                <a16:creationId xmlns:a16="http://schemas.microsoft.com/office/drawing/2014/main" id="{67689CC8-AF84-7C15-F141-E10044825E57}"/>
              </a:ext>
            </a:extLst>
          </p:cNvPr>
          <p:cNvCxnSpPr/>
          <p:nvPr/>
        </p:nvCxnSpPr>
        <p:spPr>
          <a:xfrm>
            <a:off x="892375" y="4672488"/>
            <a:ext cx="0" cy="384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397;p41">
            <a:extLst>
              <a:ext uri="{FF2B5EF4-FFF2-40B4-BE49-F238E27FC236}">
                <a16:creationId xmlns:a16="http://schemas.microsoft.com/office/drawing/2014/main" id="{8ED29285-3438-C5BF-5D4D-9D9EADF1575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45625" y="4585775"/>
            <a:ext cx="2392200" cy="5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BASIC UNDERSTANDING 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IN LEARNING &amp; DEVELOPING IT 2022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6" name="Google Shape;398;p41">
            <a:extLst>
              <a:ext uri="{FF2B5EF4-FFF2-40B4-BE49-F238E27FC236}">
                <a16:creationId xmlns:a16="http://schemas.microsoft.com/office/drawing/2014/main" id="{661AFBFC-5B65-7664-DA05-8925417BE0CF}"/>
              </a:ext>
            </a:extLst>
          </p:cNvPr>
          <p:cNvSpPr txBox="1">
            <a:spLocks/>
          </p:cNvSpPr>
          <p:nvPr/>
        </p:nvSpPr>
        <p:spPr>
          <a:xfrm>
            <a:off x="311700" y="0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ID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Jaringan</a:t>
            </a:r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</a:t>
            </a:r>
            <a:r>
              <a:rPr lang="en-ID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Komputer</a:t>
            </a:r>
            <a:endParaRPr lang="en-ID" sz="1000" dirty="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indent="0" algn="l"/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&amp; </a:t>
            </a:r>
            <a:r>
              <a:rPr lang="en-ID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Komunikasi</a:t>
            </a:r>
            <a:endParaRPr lang="en-ID" sz="1000" dirty="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7" name="Google Shape;399;p41">
            <a:extLst>
              <a:ext uri="{FF2B5EF4-FFF2-40B4-BE49-F238E27FC236}">
                <a16:creationId xmlns:a16="http://schemas.microsoft.com/office/drawing/2014/main" id="{4B15570F-68D8-0B71-9103-47965F06A5F5}"/>
              </a:ext>
            </a:extLst>
          </p:cNvPr>
          <p:cNvSpPr txBox="1">
            <a:spLocks/>
          </p:cNvSpPr>
          <p:nvPr/>
        </p:nvSpPr>
        <p:spPr>
          <a:xfrm>
            <a:off x="6440100" y="0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Bersama:</a:t>
            </a:r>
            <a:b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</a:br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Muhammad Abel Jollando</a:t>
            </a:r>
          </a:p>
        </p:txBody>
      </p:sp>
      <p:sp>
        <p:nvSpPr>
          <p:cNvPr id="8" name="Google Shape;400;p41">
            <a:extLst>
              <a:ext uri="{FF2B5EF4-FFF2-40B4-BE49-F238E27FC236}">
                <a16:creationId xmlns:a16="http://schemas.microsoft.com/office/drawing/2014/main" id="{C829D496-D7D5-3E93-C169-4D71F8A67A8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47100" y="557700"/>
            <a:ext cx="3308100" cy="7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b="1" dirty="0">
                <a:solidFill>
                  <a:schemeClr val="bg1"/>
                </a:solidFill>
              </a:rPr>
              <a:t>Ethernet</a:t>
            </a: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9" name="Google Shape;401;p41">
            <a:extLst>
              <a:ext uri="{FF2B5EF4-FFF2-40B4-BE49-F238E27FC236}">
                <a16:creationId xmlns:a16="http://schemas.microsoft.com/office/drawing/2014/main" id="{CEBFD955-F521-E581-AEB5-1CDB107AA05B}"/>
              </a:ext>
            </a:extLst>
          </p:cNvPr>
          <p:cNvSpPr txBox="1">
            <a:spLocks/>
          </p:cNvSpPr>
          <p:nvPr/>
        </p:nvSpPr>
        <p:spPr>
          <a:xfrm>
            <a:off x="347100" y="1366300"/>
            <a:ext cx="4260300" cy="27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just">
              <a:lnSpc>
                <a:spcPct val="140000"/>
              </a:lnSpc>
              <a:spcAft>
                <a:spcPts val="1200"/>
              </a:spcAft>
              <a:buFont typeface="Arial"/>
              <a:buNone/>
            </a:pP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Ethernet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adalah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standar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protokol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jaringan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yang paling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banyak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digunakan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dalam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jaringan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komputer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,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khususnya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jaringan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yang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menggunakan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kabel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.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Umumnya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, Ethernet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digunakan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di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dalam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LAN.</a:t>
            </a:r>
          </a:p>
        </p:txBody>
      </p:sp>
      <p:pic>
        <p:nvPicPr>
          <p:cNvPr id="10" name="Google Shape;402;p41">
            <a:extLst>
              <a:ext uri="{FF2B5EF4-FFF2-40B4-BE49-F238E27FC236}">
                <a16:creationId xmlns:a16="http://schemas.microsoft.com/office/drawing/2014/main" id="{6BF26233-2B3E-BFF1-0007-55A5E94641E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5725" y="1101675"/>
            <a:ext cx="4113024" cy="3084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00905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407;p42">
            <a:extLst>
              <a:ext uri="{FF2B5EF4-FFF2-40B4-BE49-F238E27FC236}">
                <a16:creationId xmlns:a16="http://schemas.microsoft.com/office/drawing/2014/main" id="{5BB703D4-D8C7-E8FE-E58F-B9DA6C3948D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85775"/>
            <a:ext cx="557725" cy="557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408;p42">
            <a:extLst>
              <a:ext uri="{FF2B5EF4-FFF2-40B4-BE49-F238E27FC236}">
                <a16:creationId xmlns:a16="http://schemas.microsoft.com/office/drawing/2014/main" id="{1E0E68BF-0E92-FE0B-6F9E-6D73510C04E3}"/>
              </a:ext>
            </a:extLst>
          </p:cNvPr>
          <p:cNvCxnSpPr/>
          <p:nvPr/>
        </p:nvCxnSpPr>
        <p:spPr>
          <a:xfrm>
            <a:off x="892375" y="4672488"/>
            <a:ext cx="0" cy="384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409;p42">
            <a:extLst>
              <a:ext uri="{FF2B5EF4-FFF2-40B4-BE49-F238E27FC236}">
                <a16:creationId xmlns:a16="http://schemas.microsoft.com/office/drawing/2014/main" id="{B7030BCA-205E-ED4F-F13E-CCDF8709A44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45625" y="4585775"/>
            <a:ext cx="2392200" cy="5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BASIC UNDERSTANDING 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IN LEARNING &amp; DEVELOPING IT 2022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18" name="Google Shape;410;p42">
            <a:extLst>
              <a:ext uri="{FF2B5EF4-FFF2-40B4-BE49-F238E27FC236}">
                <a16:creationId xmlns:a16="http://schemas.microsoft.com/office/drawing/2014/main" id="{1587BDCB-8DA8-9091-CC16-8C37CD1A2A00}"/>
              </a:ext>
            </a:extLst>
          </p:cNvPr>
          <p:cNvSpPr txBox="1">
            <a:spLocks/>
          </p:cNvSpPr>
          <p:nvPr/>
        </p:nvSpPr>
        <p:spPr>
          <a:xfrm>
            <a:off x="311700" y="0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ID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Jaringan</a:t>
            </a:r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</a:t>
            </a:r>
            <a:r>
              <a:rPr lang="en-ID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Komputer</a:t>
            </a:r>
            <a:endParaRPr lang="en-ID" sz="1000" dirty="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indent="0" algn="l"/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&amp; </a:t>
            </a:r>
            <a:r>
              <a:rPr lang="en-ID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Komunikasi</a:t>
            </a:r>
            <a:endParaRPr lang="en-ID" sz="1000" dirty="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19" name="Google Shape;411;p42">
            <a:extLst>
              <a:ext uri="{FF2B5EF4-FFF2-40B4-BE49-F238E27FC236}">
                <a16:creationId xmlns:a16="http://schemas.microsoft.com/office/drawing/2014/main" id="{C31F2692-3290-D269-E2F7-10CA6D9EF831}"/>
              </a:ext>
            </a:extLst>
          </p:cNvPr>
          <p:cNvSpPr txBox="1">
            <a:spLocks/>
          </p:cNvSpPr>
          <p:nvPr/>
        </p:nvSpPr>
        <p:spPr>
          <a:xfrm>
            <a:off x="6440100" y="0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Bersama:</a:t>
            </a:r>
            <a:b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</a:br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Muhammad Abel Jollando</a:t>
            </a:r>
          </a:p>
        </p:txBody>
      </p:sp>
      <p:sp>
        <p:nvSpPr>
          <p:cNvPr id="20" name="Google Shape;412;p42">
            <a:extLst>
              <a:ext uri="{FF2B5EF4-FFF2-40B4-BE49-F238E27FC236}">
                <a16:creationId xmlns:a16="http://schemas.microsoft.com/office/drawing/2014/main" id="{3091546A-DB2F-BA83-D66F-888AA621F20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8" y="1545438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b="1" dirty="0">
                <a:solidFill>
                  <a:schemeClr val="bg1"/>
                </a:solidFill>
              </a:rPr>
              <a:t>Terimakasih :)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Google Shape;412;p42">
            <a:extLst>
              <a:ext uri="{FF2B5EF4-FFF2-40B4-BE49-F238E27FC236}">
                <a16:creationId xmlns:a16="http://schemas.microsoft.com/office/drawing/2014/main" id="{4E780E30-7D4C-AEC5-BB8D-46958B74F9E6}"/>
              </a:ext>
            </a:extLst>
          </p:cNvPr>
          <p:cNvSpPr txBox="1">
            <a:spLocks/>
          </p:cNvSpPr>
          <p:nvPr/>
        </p:nvSpPr>
        <p:spPr>
          <a:xfrm>
            <a:off x="311692" y="1502082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Kalian </a:t>
            </a:r>
            <a:r>
              <a:rPr lang="en-US" b="1" dirty="0" err="1">
                <a:solidFill>
                  <a:schemeClr val="bg1"/>
                </a:solidFill>
              </a:rPr>
              <a:t>pikir</a:t>
            </a:r>
            <a:r>
              <a:rPr lang="en-US" b="1" dirty="0">
                <a:solidFill>
                  <a:schemeClr val="bg1"/>
                </a:solidFill>
              </a:rPr>
              <a:t> dah </a:t>
            </a:r>
            <a:r>
              <a:rPr lang="en-US" b="1" dirty="0" err="1">
                <a:solidFill>
                  <a:schemeClr val="bg1"/>
                </a:solidFill>
              </a:rPr>
              <a:t>selesai</a:t>
            </a:r>
            <a:r>
              <a:rPr lang="en-US" b="1" dirty="0">
                <a:solidFill>
                  <a:schemeClr val="bg1"/>
                </a:solidFill>
              </a:rPr>
              <a:t>?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4" name="Google Shape;412;p42">
            <a:extLst>
              <a:ext uri="{FF2B5EF4-FFF2-40B4-BE49-F238E27FC236}">
                <a16:creationId xmlns:a16="http://schemas.microsoft.com/office/drawing/2014/main" id="{63D54A96-8201-7ED3-5341-23F898526BB8}"/>
              </a:ext>
            </a:extLst>
          </p:cNvPr>
          <p:cNvSpPr txBox="1">
            <a:spLocks/>
          </p:cNvSpPr>
          <p:nvPr/>
        </p:nvSpPr>
        <p:spPr>
          <a:xfrm>
            <a:off x="311692" y="1545438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Belum, </a:t>
            </a:r>
            <a:r>
              <a:rPr lang="en-US" b="1" dirty="0" err="1">
                <a:solidFill>
                  <a:schemeClr val="bg1"/>
                </a:solidFill>
              </a:rPr>
              <a:t>lah</a:t>
            </a:r>
            <a:r>
              <a:rPr lang="en-US" b="1" dirty="0">
                <a:solidFill>
                  <a:schemeClr val="bg1"/>
                </a:solidFill>
              </a:rPr>
              <a:t>. Masih </a:t>
            </a:r>
            <a:r>
              <a:rPr lang="en-US" b="1" dirty="0" err="1">
                <a:solidFill>
                  <a:schemeClr val="bg1"/>
                </a:solidFill>
              </a:rPr>
              <a:t>ada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studi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kasus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 err="1">
                <a:solidFill>
                  <a:schemeClr val="bg1"/>
                </a:solidFill>
              </a:rPr>
              <a:t>kawanku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en-ID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9145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3" presetClass="exit" presetSubtype="10" fill="hold" grpId="1" nodeType="after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1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300"/>
                            </p:stCondLst>
                            <p:childTnLst>
                              <p:par>
                                <p:cTn id="17" presetID="3" presetClass="exit" presetSubtype="10" fill="hold" grpId="1" nodeType="after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1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3" grpId="0"/>
      <p:bldP spid="3" grpId="1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4;p41">
            <a:extLst>
              <a:ext uri="{FF2B5EF4-FFF2-40B4-BE49-F238E27FC236}">
                <a16:creationId xmlns:a16="http://schemas.microsoft.com/office/drawing/2014/main" id="{AE056F63-7B6F-43BA-BF47-E69C75DC1F1C}"/>
              </a:ext>
            </a:extLst>
          </p:cNvPr>
          <p:cNvSpPr/>
          <p:nvPr/>
        </p:nvSpPr>
        <p:spPr>
          <a:xfrm>
            <a:off x="311700" y="1301399"/>
            <a:ext cx="7881614" cy="30964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85725" dir="8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oogle Shape;395;p41">
            <a:extLst>
              <a:ext uri="{FF2B5EF4-FFF2-40B4-BE49-F238E27FC236}">
                <a16:creationId xmlns:a16="http://schemas.microsoft.com/office/drawing/2014/main" id="{62B73B23-4E5C-6D0D-40C7-5DA9EDDBDE0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85775"/>
            <a:ext cx="557725" cy="557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oogle Shape;396;p41">
            <a:extLst>
              <a:ext uri="{FF2B5EF4-FFF2-40B4-BE49-F238E27FC236}">
                <a16:creationId xmlns:a16="http://schemas.microsoft.com/office/drawing/2014/main" id="{67689CC8-AF84-7C15-F141-E10044825E57}"/>
              </a:ext>
            </a:extLst>
          </p:cNvPr>
          <p:cNvCxnSpPr/>
          <p:nvPr/>
        </p:nvCxnSpPr>
        <p:spPr>
          <a:xfrm>
            <a:off x="892375" y="4672488"/>
            <a:ext cx="0" cy="384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397;p41">
            <a:extLst>
              <a:ext uri="{FF2B5EF4-FFF2-40B4-BE49-F238E27FC236}">
                <a16:creationId xmlns:a16="http://schemas.microsoft.com/office/drawing/2014/main" id="{8ED29285-3438-C5BF-5D4D-9D9EADF1575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45625" y="4585775"/>
            <a:ext cx="2392200" cy="5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BASIC UNDERSTANDING 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IN LEARNING &amp; DEVELOPING IT 2022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6" name="Google Shape;398;p41">
            <a:extLst>
              <a:ext uri="{FF2B5EF4-FFF2-40B4-BE49-F238E27FC236}">
                <a16:creationId xmlns:a16="http://schemas.microsoft.com/office/drawing/2014/main" id="{661AFBFC-5B65-7664-DA05-8925417BE0CF}"/>
              </a:ext>
            </a:extLst>
          </p:cNvPr>
          <p:cNvSpPr txBox="1">
            <a:spLocks/>
          </p:cNvSpPr>
          <p:nvPr/>
        </p:nvSpPr>
        <p:spPr>
          <a:xfrm>
            <a:off x="311700" y="0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ID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Jaringan</a:t>
            </a:r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</a:t>
            </a:r>
            <a:r>
              <a:rPr lang="en-ID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Komputer</a:t>
            </a:r>
            <a:endParaRPr lang="en-ID" sz="1000" dirty="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indent="0" algn="l"/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&amp; </a:t>
            </a:r>
            <a:r>
              <a:rPr lang="en-ID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Komunikasi</a:t>
            </a:r>
            <a:endParaRPr lang="en-ID" sz="1000" dirty="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7" name="Google Shape;399;p41">
            <a:extLst>
              <a:ext uri="{FF2B5EF4-FFF2-40B4-BE49-F238E27FC236}">
                <a16:creationId xmlns:a16="http://schemas.microsoft.com/office/drawing/2014/main" id="{4B15570F-68D8-0B71-9103-47965F06A5F5}"/>
              </a:ext>
            </a:extLst>
          </p:cNvPr>
          <p:cNvSpPr txBox="1">
            <a:spLocks/>
          </p:cNvSpPr>
          <p:nvPr/>
        </p:nvSpPr>
        <p:spPr>
          <a:xfrm>
            <a:off x="6440100" y="0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Bersama:</a:t>
            </a:r>
            <a:b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</a:br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Muhammad Abel Jollando</a:t>
            </a:r>
          </a:p>
        </p:txBody>
      </p:sp>
      <p:sp>
        <p:nvSpPr>
          <p:cNvPr id="8" name="Google Shape;400;p41">
            <a:extLst>
              <a:ext uri="{FF2B5EF4-FFF2-40B4-BE49-F238E27FC236}">
                <a16:creationId xmlns:a16="http://schemas.microsoft.com/office/drawing/2014/main" id="{C829D496-D7D5-3E93-C169-4D71F8A67A8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47100" y="557700"/>
            <a:ext cx="3308100" cy="7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chemeClr val="bg1"/>
                </a:solidFill>
              </a:rPr>
              <a:t>Studi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Kasus</a:t>
            </a: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9" name="Google Shape;401;p41">
            <a:extLst>
              <a:ext uri="{FF2B5EF4-FFF2-40B4-BE49-F238E27FC236}">
                <a16:creationId xmlns:a16="http://schemas.microsoft.com/office/drawing/2014/main" id="{CEBFD955-F521-E581-AEB5-1CDB107AA05B}"/>
              </a:ext>
            </a:extLst>
          </p:cNvPr>
          <p:cNvSpPr txBox="1">
            <a:spLocks/>
          </p:cNvSpPr>
          <p:nvPr/>
        </p:nvSpPr>
        <p:spPr>
          <a:xfrm>
            <a:off x="311699" y="1188600"/>
            <a:ext cx="7802671" cy="27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40000"/>
              </a:lnSpc>
              <a:spcAft>
                <a:spcPts val="1200"/>
              </a:spcAft>
              <a:buNone/>
            </a:pP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Supri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adalah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seorang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mahasiswa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baru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di Universitas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Udayana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lebih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tepatnya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yaitu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di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Fakultas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Teknik Program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Studi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Teknologi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Informasi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.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Setiap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mahasiswa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baru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Universitas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Udayana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pasti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memiliki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Nomor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Induk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Mahasiswa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(NIM) yang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terdiri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dari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10 digit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angka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yang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dimana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NIM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memiliki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informasi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kode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angkatan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kode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fakultas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kode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program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studi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, dan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nomor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urut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dalam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program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studi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. 3 digit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awal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pada NIM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merupakan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kode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Angkatan,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lalu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2 digit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setelahnya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adalah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kode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fakultas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, 2 digit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berikutnya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adalah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kode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program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studi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dan 3 digit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terakhir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adalah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nomor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urut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dalam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prodi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.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Sekarang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tuliskanlah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10 digit NIM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anda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lalu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buatlah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sebuah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IP Address version 4 (IPv4)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dari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NIM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tersebut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dengan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syarat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oktet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kedua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merupakan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kode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fakultas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dan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hanya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3 digit NIM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terakhir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Anda yang 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merupakan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1300" i="1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Host ID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IP Address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tersebut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.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Setelah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itu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analisislah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kelas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dari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IP Address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tersebut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dan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buatlah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konversi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IP Address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tersebut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ke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dalam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bentuk</a:t>
            </a:r>
            <a:r>
              <a:rPr lang="en-US" sz="13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biner!</a:t>
            </a:r>
            <a:endParaRPr lang="en-ID" sz="1300" dirty="0">
              <a:solidFill>
                <a:schemeClr val="bg1"/>
              </a:solidFill>
              <a:latin typeface="Poppins ExtraLight" panose="00000300000000000000" pitchFamily="2" charset="0"/>
              <a:cs typeface="Poppins ExtraLight" panose="000003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7521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4;p14">
            <a:extLst>
              <a:ext uri="{FF2B5EF4-FFF2-40B4-BE49-F238E27FC236}">
                <a16:creationId xmlns:a16="http://schemas.microsoft.com/office/drawing/2014/main" id="{886D21EE-ADA7-F8D1-16C3-E5941B11F93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85775"/>
            <a:ext cx="557725" cy="557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Google Shape;65;p14">
            <a:extLst>
              <a:ext uri="{FF2B5EF4-FFF2-40B4-BE49-F238E27FC236}">
                <a16:creationId xmlns:a16="http://schemas.microsoft.com/office/drawing/2014/main" id="{A02D2338-3DB2-94E3-3EE1-D84A693B53D7}"/>
              </a:ext>
            </a:extLst>
          </p:cNvPr>
          <p:cNvCxnSpPr/>
          <p:nvPr/>
        </p:nvCxnSpPr>
        <p:spPr>
          <a:xfrm>
            <a:off x="892375" y="4672488"/>
            <a:ext cx="0" cy="384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66;p14">
            <a:extLst>
              <a:ext uri="{FF2B5EF4-FFF2-40B4-BE49-F238E27FC236}">
                <a16:creationId xmlns:a16="http://schemas.microsoft.com/office/drawing/2014/main" id="{26DD6473-8420-193A-81F8-474D1FCDAD0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45625" y="4585775"/>
            <a:ext cx="2392200" cy="5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BASIC UNDERSTANDING 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IN LEARNING &amp; DEVELOPING IT 2022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9" name="Google Shape;67;p14">
            <a:extLst>
              <a:ext uri="{FF2B5EF4-FFF2-40B4-BE49-F238E27FC236}">
                <a16:creationId xmlns:a16="http://schemas.microsoft.com/office/drawing/2014/main" id="{6BE2C260-F5E9-8BAB-260D-ABC5D7BDB94D}"/>
              </a:ext>
            </a:extLst>
          </p:cNvPr>
          <p:cNvSpPr txBox="1">
            <a:spLocks/>
          </p:cNvSpPr>
          <p:nvPr/>
        </p:nvSpPr>
        <p:spPr>
          <a:xfrm>
            <a:off x="311700" y="0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Jaringan</a:t>
            </a:r>
            <a:r>
              <a:rPr lang="en-US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Komputer</a:t>
            </a:r>
            <a:r>
              <a:rPr lang="en-US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&amp; </a:t>
            </a:r>
            <a:r>
              <a:rPr lang="en-US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Komunikasi</a:t>
            </a:r>
            <a:endParaRPr lang="en-US" sz="1000" dirty="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10" name="Google Shape;68;p14">
            <a:extLst>
              <a:ext uri="{FF2B5EF4-FFF2-40B4-BE49-F238E27FC236}">
                <a16:creationId xmlns:a16="http://schemas.microsoft.com/office/drawing/2014/main" id="{08EDF869-E2C5-88AF-528A-1E66B3E57D23}"/>
              </a:ext>
            </a:extLst>
          </p:cNvPr>
          <p:cNvSpPr txBox="1">
            <a:spLocks/>
          </p:cNvSpPr>
          <p:nvPr/>
        </p:nvSpPr>
        <p:spPr>
          <a:xfrm>
            <a:off x="6440100" y="0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Bersama:</a:t>
            </a:r>
            <a:b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</a:br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Muhammad Abel Jollando</a:t>
            </a:r>
          </a:p>
        </p:txBody>
      </p:sp>
      <p:sp>
        <p:nvSpPr>
          <p:cNvPr id="11" name="Google Shape;69;p14">
            <a:extLst>
              <a:ext uri="{FF2B5EF4-FFF2-40B4-BE49-F238E27FC236}">
                <a16:creationId xmlns:a16="http://schemas.microsoft.com/office/drawing/2014/main" id="{F0E3018C-F1A7-B648-4543-3EA6C069E000}"/>
              </a:ext>
            </a:extLst>
          </p:cNvPr>
          <p:cNvSpPr/>
          <p:nvPr/>
        </p:nvSpPr>
        <p:spPr>
          <a:xfrm>
            <a:off x="2314050" y="931450"/>
            <a:ext cx="4515900" cy="905700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 sz="3600" b="1" dirty="0">
                <a:solidFill>
                  <a:schemeClr val="bg1"/>
                </a:solidFill>
              </a:rPr>
              <a:t>IP Address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2" name="Google Shape;70;p14">
            <a:extLst>
              <a:ext uri="{FF2B5EF4-FFF2-40B4-BE49-F238E27FC236}">
                <a16:creationId xmlns:a16="http://schemas.microsoft.com/office/drawing/2014/main" id="{4477E910-22C4-2F49-45C9-8146389B62B5}"/>
              </a:ext>
            </a:extLst>
          </p:cNvPr>
          <p:cNvSpPr/>
          <p:nvPr/>
        </p:nvSpPr>
        <p:spPr>
          <a:xfrm>
            <a:off x="2314050" y="2118900"/>
            <a:ext cx="4515900" cy="905700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3600" b="1" dirty="0">
                <a:solidFill>
                  <a:schemeClr val="bg1"/>
                </a:solidFill>
              </a:rPr>
              <a:t>OSI Layers</a:t>
            </a:r>
            <a:endParaRPr dirty="0">
              <a:solidFill>
                <a:schemeClr val="bg1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bg1"/>
              </a:solidFill>
            </a:endParaRPr>
          </a:p>
        </p:txBody>
      </p:sp>
      <p:sp>
        <p:nvSpPr>
          <p:cNvPr id="13" name="Google Shape;71;p14">
            <a:extLst>
              <a:ext uri="{FF2B5EF4-FFF2-40B4-BE49-F238E27FC236}">
                <a16:creationId xmlns:a16="http://schemas.microsoft.com/office/drawing/2014/main" id="{0533BE37-AC79-1365-9783-4D0F2A0676A5}"/>
              </a:ext>
            </a:extLst>
          </p:cNvPr>
          <p:cNvSpPr/>
          <p:nvPr/>
        </p:nvSpPr>
        <p:spPr>
          <a:xfrm>
            <a:off x="2314050" y="3306350"/>
            <a:ext cx="4515900" cy="905700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3600" b="1" dirty="0">
                <a:solidFill>
                  <a:schemeClr val="bg1"/>
                </a:solidFill>
              </a:rPr>
              <a:t>Protokol Jaringan</a:t>
            </a:r>
            <a:endParaRPr dirty="0">
              <a:solidFill>
                <a:schemeClr val="bg1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3408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76;p15">
            <a:extLst>
              <a:ext uri="{FF2B5EF4-FFF2-40B4-BE49-F238E27FC236}">
                <a16:creationId xmlns:a16="http://schemas.microsoft.com/office/drawing/2014/main" id="{4DC32402-095A-330A-841C-2BA86B64C80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85775"/>
            <a:ext cx="557725" cy="557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Google Shape;77;p15">
            <a:extLst>
              <a:ext uri="{FF2B5EF4-FFF2-40B4-BE49-F238E27FC236}">
                <a16:creationId xmlns:a16="http://schemas.microsoft.com/office/drawing/2014/main" id="{6B8E4EAE-CC7E-7B05-378C-A2E82EB09624}"/>
              </a:ext>
            </a:extLst>
          </p:cNvPr>
          <p:cNvCxnSpPr/>
          <p:nvPr/>
        </p:nvCxnSpPr>
        <p:spPr>
          <a:xfrm>
            <a:off x="892375" y="4672488"/>
            <a:ext cx="0" cy="384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78;p15">
            <a:extLst>
              <a:ext uri="{FF2B5EF4-FFF2-40B4-BE49-F238E27FC236}">
                <a16:creationId xmlns:a16="http://schemas.microsoft.com/office/drawing/2014/main" id="{7D827C50-24F8-E853-0446-B75C45B7D8E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45625" y="4585775"/>
            <a:ext cx="2392200" cy="5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BASIC UNDERSTANDING 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IN LEARNING &amp; DEVELOPING IT 2022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15" name="Google Shape;79;p15">
            <a:extLst>
              <a:ext uri="{FF2B5EF4-FFF2-40B4-BE49-F238E27FC236}">
                <a16:creationId xmlns:a16="http://schemas.microsoft.com/office/drawing/2014/main" id="{9137D8B9-F62A-3272-D447-EA64DF1B033C}"/>
              </a:ext>
            </a:extLst>
          </p:cNvPr>
          <p:cNvSpPr txBox="1">
            <a:spLocks/>
          </p:cNvSpPr>
          <p:nvPr/>
        </p:nvSpPr>
        <p:spPr>
          <a:xfrm>
            <a:off x="311700" y="0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Jaringan</a:t>
            </a:r>
            <a:r>
              <a:rPr lang="en-US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Komputer</a:t>
            </a:r>
            <a:r>
              <a:rPr lang="en-US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&amp; </a:t>
            </a:r>
            <a:r>
              <a:rPr lang="en-US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Komunikasi</a:t>
            </a:r>
            <a:endParaRPr lang="en-US" sz="1000" dirty="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16" name="Google Shape;80;p15">
            <a:extLst>
              <a:ext uri="{FF2B5EF4-FFF2-40B4-BE49-F238E27FC236}">
                <a16:creationId xmlns:a16="http://schemas.microsoft.com/office/drawing/2014/main" id="{EE75404E-AF1D-97D2-CFF7-AF856AD9C186}"/>
              </a:ext>
            </a:extLst>
          </p:cNvPr>
          <p:cNvSpPr txBox="1">
            <a:spLocks/>
          </p:cNvSpPr>
          <p:nvPr/>
        </p:nvSpPr>
        <p:spPr>
          <a:xfrm>
            <a:off x="6440100" y="0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Bersama:</a:t>
            </a:r>
            <a:b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</a:br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Muhammad Abel Jollando</a:t>
            </a:r>
          </a:p>
        </p:txBody>
      </p:sp>
      <p:sp>
        <p:nvSpPr>
          <p:cNvPr id="17" name="Google Shape;81;p15">
            <a:extLst>
              <a:ext uri="{FF2B5EF4-FFF2-40B4-BE49-F238E27FC236}">
                <a16:creationId xmlns:a16="http://schemas.microsoft.com/office/drawing/2014/main" id="{49C406ED-7492-ED24-8D1A-263C17C06FE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8" y="1545438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b="1" dirty="0">
                <a:solidFill>
                  <a:schemeClr val="bg1"/>
                </a:solidFill>
              </a:rPr>
              <a:t>IP Address</a:t>
            </a:r>
            <a:endParaRPr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2494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76;p15">
            <a:extLst>
              <a:ext uri="{FF2B5EF4-FFF2-40B4-BE49-F238E27FC236}">
                <a16:creationId xmlns:a16="http://schemas.microsoft.com/office/drawing/2014/main" id="{4DC32402-095A-330A-841C-2BA86B64C80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85775"/>
            <a:ext cx="557725" cy="557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Google Shape;77;p15">
            <a:extLst>
              <a:ext uri="{FF2B5EF4-FFF2-40B4-BE49-F238E27FC236}">
                <a16:creationId xmlns:a16="http://schemas.microsoft.com/office/drawing/2014/main" id="{6B8E4EAE-CC7E-7B05-378C-A2E82EB09624}"/>
              </a:ext>
            </a:extLst>
          </p:cNvPr>
          <p:cNvCxnSpPr/>
          <p:nvPr/>
        </p:nvCxnSpPr>
        <p:spPr>
          <a:xfrm>
            <a:off x="892375" y="4672488"/>
            <a:ext cx="0" cy="384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78;p15">
            <a:extLst>
              <a:ext uri="{FF2B5EF4-FFF2-40B4-BE49-F238E27FC236}">
                <a16:creationId xmlns:a16="http://schemas.microsoft.com/office/drawing/2014/main" id="{7D827C50-24F8-E853-0446-B75C45B7D8E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45625" y="4585775"/>
            <a:ext cx="2392200" cy="5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BASIC UNDERSTANDING 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IN LEARNING &amp; DEVELOPING IT 2022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15" name="Google Shape;79;p15">
            <a:extLst>
              <a:ext uri="{FF2B5EF4-FFF2-40B4-BE49-F238E27FC236}">
                <a16:creationId xmlns:a16="http://schemas.microsoft.com/office/drawing/2014/main" id="{9137D8B9-F62A-3272-D447-EA64DF1B033C}"/>
              </a:ext>
            </a:extLst>
          </p:cNvPr>
          <p:cNvSpPr txBox="1">
            <a:spLocks/>
          </p:cNvSpPr>
          <p:nvPr/>
        </p:nvSpPr>
        <p:spPr>
          <a:xfrm>
            <a:off x="311700" y="0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Jaringan</a:t>
            </a:r>
            <a:r>
              <a:rPr lang="en-US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Komputer</a:t>
            </a:r>
            <a:r>
              <a:rPr lang="en-US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&amp; </a:t>
            </a:r>
            <a:r>
              <a:rPr lang="en-US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Komunikasi</a:t>
            </a:r>
            <a:endParaRPr lang="en-US" sz="1000" dirty="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16" name="Google Shape;80;p15">
            <a:extLst>
              <a:ext uri="{FF2B5EF4-FFF2-40B4-BE49-F238E27FC236}">
                <a16:creationId xmlns:a16="http://schemas.microsoft.com/office/drawing/2014/main" id="{EE75404E-AF1D-97D2-CFF7-AF856AD9C186}"/>
              </a:ext>
            </a:extLst>
          </p:cNvPr>
          <p:cNvSpPr txBox="1">
            <a:spLocks/>
          </p:cNvSpPr>
          <p:nvPr/>
        </p:nvSpPr>
        <p:spPr>
          <a:xfrm>
            <a:off x="6440100" y="0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Bersama:</a:t>
            </a:r>
            <a:b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</a:br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Muhammad Abel Jollando</a:t>
            </a:r>
          </a:p>
        </p:txBody>
      </p:sp>
      <p:sp>
        <p:nvSpPr>
          <p:cNvPr id="10" name="Google Shape;86;p16">
            <a:extLst>
              <a:ext uri="{FF2B5EF4-FFF2-40B4-BE49-F238E27FC236}">
                <a16:creationId xmlns:a16="http://schemas.microsoft.com/office/drawing/2014/main" id="{1DB24209-48CF-DDA9-1BE9-C1AD4D947152}"/>
              </a:ext>
            </a:extLst>
          </p:cNvPr>
          <p:cNvSpPr/>
          <p:nvPr/>
        </p:nvSpPr>
        <p:spPr>
          <a:xfrm>
            <a:off x="311700" y="1301400"/>
            <a:ext cx="4331100" cy="287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85725" dir="8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" name="Google Shape;88;p16">
            <a:extLst>
              <a:ext uri="{FF2B5EF4-FFF2-40B4-BE49-F238E27FC236}">
                <a16:creationId xmlns:a16="http://schemas.microsoft.com/office/drawing/2014/main" id="{0B74D089-2308-F9E1-567A-6E13A33C7213}"/>
              </a:ext>
            </a:extLst>
          </p:cNvPr>
          <p:cNvCxnSpPr/>
          <p:nvPr/>
        </p:nvCxnSpPr>
        <p:spPr>
          <a:xfrm>
            <a:off x="892375" y="4672488"/>
            <a:ext cx="0" cy="384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92;p16">
            <a:extLst>
              <a:ext uri="{FF2B5EF4-FFF2-40B4-BE49-F238E27FC236}">
                <a16:creationId xmlns:a16="http://schemas.microsoft.com/office/drawing/2014/main" id="{29ACFD13-6DA6-46F7-644B-0BD13C13090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57700"/>
            <a:ext cx="3308100" cy="7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 sz="2400" b="1" dirty="0">
                <a:solidFill>
                  <a:schemeClr val="bg1"/>
                </a:solidFill>
              </a:rPr>
              <a:t>IP Address</a:t>
            </a: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21" name="Google Shape;93;p16">
            <a:extLst>
              <a:ext uri="{FF2B5EF4-FFF2-40B4-BE49-F238E27FC236}">
                <a16:creationId xmlns:a16="http://schemas.microsoft.com/office/drawing/2014/main" id="{62D67755-FB6F-4349-A454-F9F0D996FAD4}"/>
              </a:ext>
            </a:extLst>
          </p:cNvPr>
          <p:cNvSpPr txBox="1">
            <a:spLocks/>
          </p:cNvSpPr>
          <p:nvPr/>
        </p:nvSpPr>
        <p:spPr>
          <a:xfrm>
            <a:off x="347100" y="1366300"/>
            <a:ext cx="4260300" cy="27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just">
              <a:lnSpc>
                <a:spcPct val="140000"/>
              </a:lnSpc>
              <a:buFont typeface="Arial"/>
              <a:buNone/>
            </a:pP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IP Address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atau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Internet Protocol Address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merupakan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alat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identifikasi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untuk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tiap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komputer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dalam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jaringan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Internet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berbasis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TCP/IP.</a:t>
            </a:r>
          </a:p>
          <a:p>
            <a:pPr marL="0" indent="0" algn="just">
              <a:lnSpc>
                <a:spcPct val="140000"/>
              </a:lnSpc>
              <a:spcBef>
                <a:spcPts val="1200"/>
              </a:spcBef>
              <a:spcAft>
                <a:spcPts val="1200"/>
              </a:spcAft>
              <a:buFont typeface="Arial"/>
              <a:buNone/>
            </a:pP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Untuk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penyeragaman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alamat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ini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pemberian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alamat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IP Address di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seluruh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dunia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diberikan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oleh badan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Internasional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Internet Assigned Number Authority (IANA).</a:t>
            </a:r>
          </a:p>
        </p:txBody>
      </p:sp>
      <p:pic>
        <p:nvPicPr>
          <p:cNvPr id="22" name="Google Shape;94;p16">
            <a:extLst>
              <a:ext uri="{FF2B5EF4-FFF2-40B4-BE49-F238E27FC236}">
                <a16:creationId xmlns:a16="http://schemas.microsoft.com/office/drawing/2014/main" id="{748C3A82-D748-5C1F-92BB-8B9BC31A9ED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1750" y="774200"/>
            <a:ext cx="2488900" cy="171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95;p16">
            <a:extLst>
              <a:ext uri="{FF2B5EF4-FFF2-40B4-BE49-F238E27FC236}">
                <a16:creationId xmlns:a16="http://schemas.microsoft.com/office/drawing/2014/main" id="{86F3DBFE-BEDD-6B03-F84C-80CBB3161FE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3825" y="2007525"/>
            <a:ext cx="2638489" cy="235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4477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00;p17">
            <a:extLst>
              <a:ext uri="{FF2B5EF4-FFF2-40B4-BE49-F238E27FC236}">
                <a16:creationId xmlns:a16="http://schemas.microsoft.com/office/drawing/2014/main" id="{7CF806B7-5D6D-C8EF-3F06-51659C434953}"/>
              </a:ext>
            </a:extLst>
          </p:cNvPr>
          <p:cNvSpPr/>
          <p:nvPr/>
        </p:nvSpPr>
        <p:spPr>
          <a:xfrm>
            <a:off x="311700" y="1301400"/>
            <a:ext cx="4331100" cy="287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85725" dir="8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" name="Google Shape;101;p17">
            <a:extLst>
              <a:ext uri="{FF2B5EF4-FFF2-40B4-BE49-F238E27FC236}">
                <a16:creationId xmlns:a16="http://schemas.microsoft.com/office/drawing/2014/main" id="{7983F5A5-DD8B-DBB3-7420-0C7A5973CEA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85775"/>
            <a:ext cx="557725" cy="557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Google Shape;102;p17">
            <a:extLst>
              <a:ext uri="{FF2B5EF4-FFF2-40B4-BE49-F238E27FC236}">
                <a16:creationId xmlns:a16="http://schemas.microsoft.com/office/drawing/2014/main" id="{D779B698-A5E6-8EF9-626F-4761CE367EA4}"/>
              </a:ext>
            </a:extLst>
          </p:cNvPr>
          <p:cNvCxnSpPr/>
          <p:nvPr/>
        </p:nvCxnSpPr>
        <p:spPr>
          <a:xfrm>
            <a:off x="892375" y="4672488"/>
            <a:ext cx="0" cy="384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103;p17">
            <a:extLst>
              <a:ext uri="{FF2B5EF4-FFF2-40B4-BE49-F238E27FC236}">
                <a16:creationId xmlns:a16="http://schemas.microsoft.com/office/drawing/2014/main" id="{0F2467BD-A160-5A53-2923-04915D081EC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45625" y="4585775"/>
            <a:ext cx="2392200" cy="5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BASIC UNDERSTANDING 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IN LEARNING &amp; DEVELOPING IT 2022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30" name="Google Shape;104;p17">
            <a:extLst>
              <a:ext uri="{FF2B5EF4-FFF2-40B4-BE49-F238E27FC236}">
                <a16:creationId xmlns:a16="http://schemas.microsoft.com/office/drawing/2014/main" id="{B20DD661-4CDB-244C-3550-C70374862EB9}"/>
              </a:ext>
            </a:extLst>
          </p:cNvPr>
          <p:cNvSpPr txBox="1">
            <a:spLocks/>
          </p:cNvSpPr>
          <p:nvPr/>
        </p:nvSpPr>
        <p:spPr>
          <a:xfrm>
            <a:off x="311700" y="0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Jaringan</a:t>
            </a:r>
            <a:r>
              <a:rPr lang="en-US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Komputer</a:t>
            </a:r>
            <a:r>
              <a:rPr lang="en-US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&amp; </a:t>
            </a:r>
            <a:r>
              <a:rPr lang="en-US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Komunikasi</a:t>
            </a:r>
            <a:endParaRPr lang="en-US" sz="1000" dirty="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31" name="Google Shape;105;p17">
            <a:extLst>
              <a:ext uri="{FF2B5EF4-FFF2-40B4-BE49-F238E27FC236}">
                <a16:creationId xmlns:a16="http://schemas.microsoft.com/office/drawing/2014/main" id="{64BDA754-B8F4-5274-F4FE-F2FAF56C05D8}"/>
              </a:ext>
            </a:extLst>
          </p:cNvPr>
          <p:cNvSpPr txBox="1">
            <a:spLocks/>
          </p:cNvSpPr>
          <p:nvPr/>
        </p:nvSpPr>
        <p:spPr>
          <a:xfrm>
            <a:off x="6440100" y="0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Bersama:</a:t>
            </a:r>
            <a:b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</a:br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Muhammad Abel Jollando</a:t>
            </a:r>
          </a:p>
        </p:txBody>
      </p:sp>
      <p:sp>
        <p:nvSpPr>
          <p:cNvPr id="32" name="Google Shape;106;p17">
            <a:extLst>
              <a:ext uri="{FF2B5EF4-FFF2-40B4-BE49-F238E27FC236}">
                <a16:creationId xmlns:a16="http://schemas.microsoft.com/office/drawing/2014/main" id="{94FE7E1C-DA40-3410-8A65-F93FAEFFC44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57700"/>
            <a:ext cx="3308100" cy="7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b="1" dirty="0">
                <a:solidFill>
                  <a:schemeClr val="bg1"/>
                </a:solidFill>
              </a:rPr>
              <a:t>IPv4</a:t>
            </a: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33" name="Google Shape;107;p17">
            <a:extLst>
              <a:ext uri="{FF2B5EF4-FFF2-40B4-BE49-F238E27FC236}">
                <a16:creationId xmlns:a16="http://schemas.microsoft.com/office/drawing/2014/main" id="{4703EE00-FF1C-FACF-C3F4-1E5D0371D6D3}"/>
              </a:ext>
            </a:extLst>
          </p:cNvPr>
          <p:cNvSpPr txBox="1">
            <a:spLocks/>
          </p:cNvSpPr>
          <p:nvPr/>
        </p:nvSpPr>
        <p:spPr>
          <a:xfrm>
            <a:off x="347100" y="1366300"/>
            <a:ext cx="4260300" cy="27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just">
              <a:lnSpc>
                <a:spcPct val="140000"/>
              </a:lnSpc>
              <a:buFont typeface="Arial"/>
              <a:buNone/>
            </a:pP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Internet Protocol version 4 (IPv4)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adalah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sebuah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jenis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pengalamatan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jaringan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yang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digunakan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di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dalam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protokol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jaringan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TCP/IP yang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menggunakan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protokol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IP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versi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4.</a:t>
            </a:r>
          </a:p>
          <a:p>
            <a:pPr marL="0" indent="0" algn="just">
              <a:lnSpc>
                <a:spcPct val="140000"/>
              </a:lnSpc>
              <a:spcBef>
                <a:spcPts val="1200"/>
              </a:spcBef>
              <a:spcAft>
                <a:spcPts val="1200"/>
              </a:spcAft>
              <a:buFont typeface="Arial"/>
              <a:buNone/>
            </a:pP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Pada IPv4, IP Address yang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dibedakan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menjadi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beberapa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kelas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,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diataranya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adalah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IP Address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kelas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A, B, C, D dan E, yang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membedakan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dari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kelima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kalas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IP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ini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adalah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pola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biner yang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terdapat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pada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oktet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pertama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.</a:t>
            </a:r>
          </a:p>
        </p:txBody>
      </p:sp>
      <p:pic>
        <p:nvPicPr>
          <p:cNvPr id="34" name="Google Shape;108;p17">
            <a:extLst>
              <a:ext uri="{FF2B5EF4-FFF2-40B4-BE49-F238E27FC236}">
                <a16:creationId xmlns:a16="http://schemas.microsoft.com/office/drawing/2014/main" id="{828FC248-F1CF-9241-2643-848F8811D48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5200" y="710100"/>
            <a:ext cx="4196400" cy="36728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608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00;p17">
            <a:extLst>
              <a:ext uri="{FF2B5EF4-FFF2-40B4-BE49-F238E27FC236}">
                <a16:creationId xmlns:a16="http://schemas.microsoft.com/office/drawing/2014/main" id="{7CF806B7-5D6D-C8EF-3F06-51659C434953}"/>
              </a:ext>
            </a:extLst>
          </p:cNvPr>
          <p:cNvSpPr/>
          <p:nvPr/>
        </p:nvSpPr>
        <p:spPr>
          <a:xfrm>
            <a:off x="311700" y="1301400"/>
            <a:ext cx="4331100" cy="287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85725" dir="8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" name="Google Shape;101;p17">
            <a:extLst>
              <a:ext uri="{FF2B5EF4-FFF2-40B4-BE49-F238E27FC236}">
                <a16:creationId xmlns:a16="http://schemas.microsoft.com/office/drawing/2014/main" id="{7983F5A5-DD8B-DBB3-7420-0C7A5973CEA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85775"/>
            <a:ext cx="557725" cy="557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Google Shape;102;p17">
            <a:extLst>
              <a:ext uri="{FF2B5EF4-FFF2-40B4-BE49-F238E27FC236}">
                <a16:creationId xmlns:a16="http://schemas.microsoft.com/office/drawing/2014/main" id="{D779B698-A5E6-8EF9-626F-4761CE367EA4}"/>
              </a:ext>
            </a:extLst>
          </p:cNvPr>
          <p:cNvCxnSpPr/>
          <p:nvPr/>
        </p:nvCxnSpPr>
        <p:spPr>
          <a:xfrm>
            <a:off x="892375" y="4672488"/>
            <a:ext cx="0" cy="384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103;p17">
            <a:extLst>
              <a:ext uri="{FF2B5EF4-FFF2-40B4-BE49-F238E27FC236}">
                <a16:creationId xmlns:a16="http://schemas.microsoft.com/office/drawing/2014/main" id="{0F2467BD-A160-5A53-2923-04915D081EC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45625" y="4585775"/>
            <a:ext cx="2392200" cy="5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BASIC UNDERSTANDING 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IN LEARNING &amp; DEVELOPING IT 2022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30" name="Google Shape;104;p17">
            <a:extLst>
              <a:ext uri="{FF2B5EF4-FFF2-40B4-BE49-F238E27FC236}">
                <a16:creationId xmlns:a16="http://schemas.microsoft.com/office/drawing/2014/main" id="{B20DD661-4CDB-244C-3550-C70374862EB9}"/>
              </a:ext>
            </a:extLst>
          </p:cNvPr>
          <p:cNvSpPr txBox="1">
            <a:spLocks/>
          </p:cNvSpPr>
          <p:nvPr/>
        </p:nvSpPr>
        <p:spPr>
          <a:xfrm>
            <a:off x="311700" y="0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Jaringan</a:t>
            </a:r>
            <a:r>
              <a:rPr lang="en-US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Komputer</a:t>
            </a:r>
            <a:r>
              <a:rPr lang="en-US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&amp; </a:t>
            </a:r>
            <a:r>
              <a:rPr lang="en-US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Komunikasi</a:t>
            </a:r>
            <a:endParaRPr lang="en-US" sz="1000" dirty="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31" name="Google Shape;105;p17">
            <a:extLst>
              <a:ext uri="{FF2B5EF4-FFF2-40B4-BE49-F238E27FC236}">
                <a16:creationId xmlns:a16="http://schemas.microsoft.com/office/drawing/2014/main" id="{64BDA754-B8F4-5274-F4FE-F2FAF56C05D8}"/>
              </a:ext>
            </a:extLst>
          </p:cNvPr>
          <p:cNvSpPr txBox="1">
            <a:spLocks/>
          </p:cNvSpPr>
          <p:nvPr/>
        </p:nvSpPr>
        <p:spPr>
          <a:xfrm>
            <a:off x="6440100" y="0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Bersama:</a:t>
            </a:r>
            <a:b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</a:br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Muhammad Abel Jollando</a:t>
            </a:r>
          </a:p>
        </p:txBody>
      </p:sp>
      <p:sp>
        <p:nvSpPr>
          <p:cNvPr id="32" name="Google Shape;106;p17">
            <a:extLst>
              <a:ext uri="{FF2B5EF4-FFF2-40B4-BE49-F238E27FC236}">
                <a16:creationId xmlns:a16="http://schemas.microsoft.com/office/drawing/2014/main" id="{94FE7E1C-DA40-3410-8A65-F93FAEFFC44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57700"/>
            <a:ext cx="3308100" cy="7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b="1" dirty="0">
                <a:solidFill>
                  <a:schemeClr val="bg1"/>
                </a:solidFill>
              </a:rPr>
              <a:t>IPv4</a:t>
            </a:r>
            <a:r>
              <a:rPr lang="en-US" sz="2400" b="1" dirty="0">
                <a:solidFill>
                  <a:schemeClr val="bg1"/>
                </a:solidFill>
              </a:rPr>
              <a:t> Subnetting</a:t>
            </a: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33" name="Google Shape;107;p17">
            <a:extLst>
              <a:ext uri="{FF2B5EF4-FFF2-40B4-BE49-F238E27FC236}">
                <a16:creationId xmlns:a16="http://schemas.microsoft.com/office/drawing/2014/main" id="{4703EE00-FF1C-FACF-C3F4-1E5D0371D6D3}"/>
              </a:ext>
            </a:extLst>
          </p:cNvPr>
          <p:cNvSpPr txBox="1">
            <a:spLocks/>
          </p:cNvSpPr>
          <p:nvPr/>
        </p:nvSpPr>
        <p:spPr>
          <a:xfrm>
            <a:off x="347100" y="1366300"/>
            <a:ext cx="4260300" cy="1057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just">
              <a:lnSpc>
                <a:spcPct val="140000"/>
              </a:lnSpc>
              <a:buNone/>
            </a:pP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Subnetting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adalah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proses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untuk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memecahkan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atau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membagi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sebuah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i="1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network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menjadi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beberapa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i="1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network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yang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lebih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kecil</a:t>
            </a:r>
            <a:r>
              <a:rPr lang="en-ID" sz="14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90D21F-B6E3-144B-247E-FB1F4374F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916" y="1301400"/>
            <a:ext cx="363855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AE9187B-6A5C-4023-552C-25F405CD3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916" y="2825527"/>
            <a:ext cx="363855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8655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00;p17">
            <a:extLst>
              <a:ext uri="{FF2B5EF4-FFF2-40B4-BE49-F238E27FC236}">
                <a16:creationId xmlns:a16="http://schemas.microsoft.com/office/drawing/2014/main" id="{7CF806B7-5D6D-C8EF-3F06-51659C434953}"/>
              </a:ext>
            </a:extLst>
          </p:cNvPr>
          <p:cNvSpPr/>
          <p:nvPr/>
        </p:nvSpPr>
        <p:spPr>
          <a:xfrm>
            <a:off x="311700" y="1301400"/>
            <a:ext cx="4295700" cy="13992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85725" dir="8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" name="Google Shape;101;p17">
            <a:extLst>
              <a:ext uri="{FF2B5EF4-FFF2-40B4-BE49-F238E27FC236}">
                <a16:creationId xmlns:a16="http://schemas.microsoft.com/office/drawing/2014/main" id="{7983F5A5-DD8B-DBB3-7420-0C7A5973CEA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85775"/>
            <a:ext cx="557725" cy="557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Google Shape;102;p17">
            <a:extLst>
              <a:ext uri="{FF2B5EF4-FFF2-40B4-BE49-F238E27FC236}">
                <a16:creationId xmlns:a16="http://schemas.microsoft.com/office/drawing/2014/main" id="{D779B698-A5E6-8EF9-626F-4761CE367EA4}"/>
              </a:ext>
            </a:extLst>
          </p:cNvPr>
          <p:cNvCxnSpPr/>
          <p:nvPr/>
        </p:nvCxnSpPr>
        <p:spPr>
          <a:xfrm>
            <a:off x="892375" y="4672488"/>
            <a:ext cx="0" cy="384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103;p17">
            <a:extLst>
              <a:ext uri="{FF2B5EF4-FFF2-40B4-BE49-F238E27FC236}">
                <a16:creationId xmlns:a16="http://schemas.microsoft.com/office/drawing/2014/main" id="{0F2467BD-A160-5A53-2923-04915D081EC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45625" y="4585775"/>
            <a:ext cx="2392200" cy="5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BASIC UNDERSTANDING 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IN LEARNING &amp; DEVELOPING IT 2022</a:t>
            </a:r>
            <a:endParaRPr sz="1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30" name="Google Shape;104;p17">
            <a:extLst>
              <a:ext uri="{FF2B5EF4-FFF2-40B4-BE49-F238E27FC236}">
                <a16:creationId xmlns:a16="http://schemas.microsoft.com/office/drawing/2014/main" id="{B20DD661-4CDB-244C-3550-C70374862EB9}"/>
              </a:ext>
            </a:extLst>
          </p:cNvPr>
          <p:cNvSpPr txBox="1">
            <a:spLocks/>
          </p:cNvSpPr>
          <p:nvPr/>
        </p:nvSpPr>
        <p:spPr>
          <a:xfrm>
            <a:off x="311700" y="0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Jaringan</a:t>
            </a:r>
            <a:r>
              <a:rPr lang="en-US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Komputer</a:t>
            </a:r>
            <a:r>
              <a:rPr lang="en-US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&amp; </a:t>
            </a:r>
            <a:r>
              <a:rPr lang="en-US" sz="1000" dirty="0" err="1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Komunikasi</a:t>
            </a:r>
            <a:endParaRPr lang="en-US" sz="1000" dirty="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31" name="Google Shape;105;p17">
            <a:extLst>
              <a:ext uri="{FF2B5EF4-FFF2-40B4-BE49-F238E27FC236}">
                <a16:creationId xmlns:a16="http://schemas.microsoft.com/office/drawing/2014/main" id="{64BDA754-B8F4-5274-F4FE-F2FAF56C05D8}"/>
              </a:ext>
            </a:extLst>
          </p:cNvPr>
          <p:cNvSpPr txBox="1">
            <a:spLocks/>
          </p:cNvSpPr>
          <p:nvPr/>
        </p:nvSpPr>
        <p:spPr>
          <a:xfrm>
            <a:off x="6440100" y="0"/>
            <a:ext cx="2392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Bersama:</a:t>
            </a:r>
            <a:b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</a:br>
            <a:r>
              <a:rPr lang="en-ID" sz="1000" dirty="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Muhammad Abel Jollando</a:t>
            </a:r>
          </a:p>
        </p:txBody>
      </p:sp>
      <p:sp>
        <p:nvSpPr>
          <p:cNvPr id="32" name="Google Shape;106;p17">
            <a:extLst>
              <a:ext uri="{FF2B5EF4-FFF2-40B4-BE49-F238E27FC236}">
                <a16:creationId xmlns:a16="http://schemas.microsoft.com/office/drawing/2014/main" id="{94FE7E1C-DA40-3410-8A65-F93FAEFFC44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57700"/>
            <a:ext cx="3308100" cy="7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CIDR</a:t>
            </a: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33" name="Google Shape;107;p17">
            <a:extLst>
              <a:ext uri="{FF2B5EF4-FFF2-40B4-BE49-F238E27FC236}">
                <a16:creationId xmlns:a16="http://schemas.microsoft.com/office/drawing/2014/main" id="{4703EE00-FF1C-FACF-C3F4-1E5D0371D6D3}"/>
              </a:ext>
            </a:extLst>
          </p:cNvPr>
          <p:cNvSpPr txBox="1">
            <a:spLocks/>
          </p:cNvSpPr>
          <p:nvPr/>
        </p:nvSpPr>
        <p:spPr>
          <a:xfrm>
            <a:off x="347100" y="1366300"/>
            <a:ext cx="4260300" cy="27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just">
              <a:lnSpc>
                <a:spcPct val="140000"/>
              </a:lnSpc>
              <a:buNone/>
            </a:pPr>
            <a:r>
              <a:rPr lang="en-ID" sz="12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CIDR </a:t>
            </a:r>
            <a:r>
              <a:rPr lang="en-ID" sz="12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adalah</a:t>
            </a:r>
            <a:r>
              <a:rPr lang="en-ID" sz="12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cara</a:t>
            </a:r>
            <a:r>
              <a:rPr lang="en-ID" sz="12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penulisan</a:t>
            </a:r>
            <a:r>
              <a:rPr lang="en-ID" sz="12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subnet mask </a:t>
            </a:r>
            <a:r>
              <a:rPr lang="en-ID" sz="12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dari</a:t>
            </a:r>
            <a:r>
              <a:rPr lang="en-ID" sz="12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sebuah</a:t>
            </a:r>
            <a:r>
              <a:rPr lang="en-ID" sz="12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sub network </a:t>
            </a:r>
            <a:r>
              <a:rPr lang="en-ID" sz="12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dengan</a:t>
            </a:r>
            <a:r>
              <a:rPr lang="en-ID" sz="12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cara</a:t>
            </a:r>
            <a:r>
              <a:rPr lang="en-ID" sz="12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mengubah</a:t>
            </a:r>
            <a:r>
              <a:rPr lang="en-ID" sz="12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notasi</a:t>
            </a:r>
            <a:r>
              <a:rPr lang="en-ID" sz="12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sub network </a:t>
            </a:r>
            <a:r>
              <a:rPr lang="en-ID" sz="12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dari</a:t>
            </a:r>
            <a:r>
              <a:rPr lang="en-ID" sz="12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desimal</a:t>
            </a:r>
            <a:r>
              <a:rPr lang="en-ID" sz="12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ke</a:t>
            </a:r>
            <a:r>
              <a:rPr lang="en-ID" sz="12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biner </a:t>
            </a:r>
            <a:r>
              <a:rPr lang="en-ID" sz="12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kemudian</a:t>
            </a:r>
            <a:r>
              <a:rPr lang="en-ID" sz="12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menghitung</a:t>
            </a:r>
            <a:r>
              <a:rPr lang="en-ID" sz="12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jumlah</a:t>
            </a:r>
            <a:r>
              <a:rPr lang="en-ID" sz="12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total </a:t>
            </a:r>
            <a:r>
              <a:rPr lang="en-ID" sz="12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nilai</a:t>
            </a:r>
            <a:r>
              <a:rPr lang="en-ID" sz="12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biner 1 yang </a:t>
            </a:r>
            <a:r>
              <a:rPr lang="en-ID" sz="1200" dirty="0" err="1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ada</a:t>
            </a:r>
            <a:r>
              <a:rPr lang="en-ID" sz="1200" dirty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. 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0FD20CA-4B53-B4F1-4CCF-0AEC6A26B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050" y="628631"/>
            <a:ext cx="3932648" cy="388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D61E030-5735-73E3-6A09-15A64FA9CA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161291"/>
              </p:ext>
            </p:extLst>
          </p:nvPr>
        </p:nvGraphicFramePr>
        <p:xfrm>
          <a:off x="262041" y="2749450"/>
          <a:ext cx="4345359" cy="1722682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654383">
                  <a:extLst>
                    <a:ext uri="{9D8B030D-6E8A-4147-A177-3AD203B41FA5}">
                      <a16:colId xmlns:a16="http://schemas.microsoft.com/office/drawing/2014/main" val="352748978"/>
                    </a:ext>
                  </a:extLst>
                </a:gridCol>
                <a:gridCol w="1161991">
                  <a:extLst>
                    <a:ext uri="{9D8B030D-6E8A-4147-A177-3AD203B41FA5}">
                      <a16:colId xmlns:a16="http://schemas.microsoft.com/office/drawing/2014/main" val="874227979"/>
                    </a:ext>
                  </a:extLst>
                </a:gridCol>
                <a:gridCol w="1468354">
                  <a:extLst>
                    <a:ext uri="{9D8B030D-6E8A-4147-A177-3AD203B41FA5}">
                      <a16:colId xmlns:a16="http://schemas.microsoft.com/office/drawing/2014/main" val="3527462955"/>
                    </a:ext>
                  </a:extLst>
                </a:gridCol>
                <a:gridCol w="1060631">
                  <a:extLst>
                    <a:ext uri="{9D8B030D-6E8A-4147-A177-3AD203B41FA5}">
                      <a16:colId xmlns:a16="http://schemas.microsoft.com/office/drawing/2014/main" val="3994814424"/>
                    </a:ext>
                  </a:extLst>
                </a:gridCol>
              </a:tblGrid>
              <a:tr h="412984">
                <a:tc>
                  <a:txBody>
                    <a:bodyPr/>
                    <a:lstStyle/>
                    <a:p>
                      <a:r>
                        <a:rPr lang="en-US" sz="900" dirty="0" err="1">
                          <a:latin typeface="Poppins ExtraLight" panose="00000300000000000000" pitchFamily="2" charset="0"/>
                          <a:cs typeface="Poppins ExtraLight" panose="00000300000000000000" pitchFamily="2" charset="0"/>
                        </a:rPr>
                        <a:t>Kelas</a:t>
                      </a:r>
                      <a:endParaRPr lang="en-ID" sz="900" dirty="0">
                        <a:latin typeface="Poppins ExtraLight" panose="00000300000000000000" pitchFamily="2" charset="0"/>
                        <a:cs typeface="Poppins ExtraLight" panose="000003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>
                          <a:latin typeface="Poppins ExtraLight" panose="00000300000000000000" pitchFamily="2" charset="0"/>
                          <a:cs typeface="Poppins ExtraLight" panose="00000300000000000000" pitchFamily="2" charset="0"/>
                        </a:rPr>
                        <a:t>Oktet</a:t>
                      </a:r>
                      <a:r>
                        <a:rPr lang="en-US" sz="900" dirty="0">
                          <a:latin typeface="Poppins ExtraLight" panose="00000300000000000000" pitchFamily="2" charset="0"/>
                          <a:cs typeface="Poppins ExtraLight" panose="00000300000000000000" pitchFamily="2" charset="0"/>
                        </a:rPr>
                        <a:t> </a:t>
                      </a:r>
                      <a:r>
                        <a:rPr lang="en-US" sz="900" dirty="0" err="1">
                          <a:latin typeface="Poppins ExtraLight" panose="00000300000000000000" pitchFamily="2" charset="0"/>
                          <a:cs typeface="Poppins ExtraLight" panose="00000300000000000000" pitchFamily="2" charset="0"/>
                        </a:rPr>
                        <a:t>Pertama</a:t>
                      </a:r>
                      <a:endParaRPr lang="en-ID" sz="900" dirty="0">
                        <a:latin typeface="Poppins ExtraLight" panose="00000300000000000000" pitchFamily="2" charset="0"/>
                        <a:cs typeface="Poppins ExtraLight" panose="000003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Poppins ExtraLight" panose="00000300000000000000" pitchFamily="2" charset="0"/>
                          <a:cs typeface="Poppins ExtraLight" panose="00000300000000000000" pitchFamily="2" charset="0"/>
                        </a:rPr>
                        <a:t>Subnet Mask Default</a:t>
                      </a:r>
                      <a:endParaRPr lang="en-ID" sz="900" dirty="0">
                        <a:latin typeface="Poppins ExtraLight" panose="00000300000000000000" pitchFamily="2" charset="0"/>
                        <a:cs typeface="Poppins ExtraLight" panose="000003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Poppins ExtraLight" panose="00000300000000000000" pitchFamily="2" charset="0"/>
                          <a:cs typeface="Poppins ExtraLight" panose="00000300000000000000" pitchFamily="2" charset="0"/>
                        </a:rPr>
                        <a:t>Private Address</a:t>
                      </a:r>
                      <a:endParaRPr lang="en-ID" sz="900" dirty="0">
                        <a:latin typeface="Poppins ExtraLight" panose="00000300000000000000" pitchFamily="2" charset="0"/>
                        <a:cs typeface="Poppins ExtraLight" panose="000003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137026"/>
                  </a:ext>
                </a:extLst>
              </a:tr>
              <a:tr h="578178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Poppins ExtraLight" panose="00000300000000000000" pitchFamily="2" charset="0"/>
                          <a:cs typeface="Poppins ExtraLight" panose="00000300000000000000" pitchFamily="2" charset="0"/>
                        </a:rPr>
                        <a:t>A</a:t>
                      </a:r>
                      <a:endParaRPr lang="en-ID" sz="900" dirty="0">
                        <a:latin typeface="Poppins ExtraLight" panose="00000300000000000000" pitchFamily="2" charset="0"/>
                        <a:cs typeface="Poppins ExtraLight" panose="000003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Poppins ExtraLight" panose="00000300000000000000" pitchFamily="2" charset="0"/>
                          <a:cs typeface="Poppins ExtraLight" panose="00000300000000000000" pitchFamily="2" charset="0"/>
                        </a:rPr>
                        <a:t>1-127</a:t>
                      </a:r>
                      <a:endParaRPr lang="en-ID" sz="900" dirty="0">
                        <a:latin typeface="Poppins ExtraLight" panose="00000300000000000000" pitchFamily="2" charset="0"/>
                        <a:cs typeface="Poppins ExtraLight" panose="000003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Poppins ExtraLight" panose="00000300000000000000" pitchFamily="2" charset="0"/>
                          <a:cs typeface="Poppins ExtraLight" panose="00000300000000000000" pitchFamily="2" charset="0"/>
                        </a:rPr>
                        <a:t>255.0.0.0</a:t>
                      </a:r>
                      <a:endParaRPr lang="en-ID" sz="900" dirty="0">
                        <a:latin typeface="Poppins ExtraLight" panose="00000300000000000000" pitchFamily="2" charset="0"/>
                        <a:cs typeface="Poppins ExtraLight" panose="000003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Poppins ExtraLight" panose="00000300000000000000" pitchFamily="2" charset="0"/>
                          <a:cs typeface="Poppins ExtraLight" panose="00000300000000000000" pitchFamily="2" charset="0"/>
                        </a:rPr>
                        <a:t>10.0.0.0-10.255.255.255</a:t>
                      </a:r>
                      <a:endParaRPr lang="en-ID" sz="900" dirty="0">
                        <a:latin typeface="Poppins ExtraLight" panose="00000300000000000000" pitchFamily="2" charset="0"/>
                        <a:cs typeface="Poppins ExtraLight" panose="000003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908548"/>
                  </a:ext>
                </a:extLst>
              </a:tr>
              <a:tr h="331998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Poppins ExtraLight" panose="00000300000000000000" pitchFamily="2" charset="0"/>
                          <a:cs typeface="Poppins ExtraLight" panose="00000300000000000000" pitchFamily="2" charset="0"/>
                        </a:rPr>
                        <a:t>B</a:t>
                      </a:r>
                      <a:endParaRPr lang="en-ID" sz="900" dirty="0">
                        <a:latin typeface="Poppins ExtraLight" panose="00000300000000000000" pitchFamily="2" charset="0"/>
                        <a:cs typeface="Poppins ExtraLight" panose="000003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Poppins ExtraLight" panose="00000300000000000000" pitchFamily="2" charset="0"/>
                          <a:cs typeface="Poppins ExtraLight" panose="00000300000000000000" pitchFamily="2" charset="0"/>
                        </a:rPr>
                        <a:t>128-191</a:t>
                      </a:r>
                      <a:endParaRPr lang="en-ID" sz="900" dirty="0">
                        <a:latin typeface="Poppins ExtraLight" panose="00000300000000000000" pitchFamily="2" charset="0"/>
                        <a:cs typeface="Poppins ExtraLight" panose="000003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Poppins ExtraLight" panose="00000300000000000000" pitchFamily="2" charset="0"/>
                          <a:cs typeface="Poppins ExtraLight" panose="00000300000000000000" pitchFamily="2" charset="0"/>
                        </a:rPr>
                        <a:t>255.255.0.0</a:t>
                      </a:r>
                      <a:endParaRPr lang="en-ID" sz="900" dirty="0">
                        <a:latin typeface="Poppins ExtraLight" panose="00000300000000000000" pitchFamily="2" charset="0"/>
                        <a:cs typeface="Poppins ExtraLight" panose="000003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Poppins ExtraLight" panose="00000300000000000000" pitchFamily="2" charset="0"/>
                          <a:cs typeface="Poppins ExtraLight" panose="00000300000000000000" pitchFamily="2" charset="0"/>
                        </a:rPr>
                        <a:t>172.16.0.0-172.31.255.255</a:t>
                      </a:r>
                      <a:endParaRPr lang="en-ID" sz="900" dirty="0">
                        <a:latin typeface="Poppins ExtraLight" panose="00000300000000000000" pitchFamily="2" charset="0"/>
                        <a:cs typeface="Poppins ExtraLight" panose="000003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036129"/>
                  </a:ext>
                </a:extLst>
              </a:tr>
              <a:tr h="331998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Poppins ExtraLight" panose="00000300000000000000" pitchFamily="2" charset="0"/>
                          <a:cs typeface="Poppins ExtraLight" panose="00000300000000000000" pitchFamily="2" charset="0"/>
                        </a:rPr>
                        <a:t>C</a:t>
                      </a:r>
                      <a:endParaRPr lang="en-ID" sz="900" dirty="0">
                        <a:latin typeface="Poppins ExtraLight" panose="00000300000000000000" pitchFamily="2" charset="0"/>
                        <a:cs typeface="Poppins ExtraLight" panose="000003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Poppins ExtraLight" panose="00000300000000000000" pitchFamily="2" charset="0"/>
                          <a:cs typeface="Poppins ExtraLight" panose="00000300000000000000" pitchFamily="2" charset="0"/>
                        </a:rPr>
                        <a:t>192-223</a:t>
                      </a:r>
                      <a:endParaRPr lang="en-ID" sz="900" dirty="0">
                        <a:latin typeface="Poppins ExtraLight" panose="00000300000000000000" pitchFamily="2" charset="0"/>
                        <a:cs typeface="Poppins ExtraLight" panose="000003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Poppins ExtraLight" panose="00000300000000000000" pitchFamily="2" charset="0"/>
                          <a:cs typeface="Poppins ExtraLight" panose="00000300000000000000" pitchFamily="2" charset="0"/>
                        </a:rPr>
                        <a:t>255.255.255.0</a:t>
                      </a:r>
                      <a:endParaRPr lang="en-ID" sz="900" dirty="0">
                        <a:latin typeface="Poppins ExtraLight" panose="00000300000000000000" pitchFamily="2" charset="0"/>
                        <a:cs typeface="Poppins ExtraLight" panose="000003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Poppins ExtraLight" panose="00000300000000000000" pitchFamily="2" charset="0"/>
                          <a:cs typeface="Poppins ExtraLight" panose="00000300000000000000" pitchFamily="2" charset="0"/>
                        </a:rPr>
                        <a:t>192.168.0.0-192.168.255.255</a:t>
                      </a:r>
                      <a:endParaRPr lang="en-ID" sz="900" dirty="0">
                        <a:latin typeface="Poppins ExtraLight" panose="00000300000000000000" pitchFamily="2" charset="0"/>
                        <a:cs typeface="Poppins ExtraLight" panose="000003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587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86981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2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1114</TotalTime>
  <Words>1664</Words>
  <Application>Microsoft Office PowerPoint</Application>
  <PresentationFormat>On-screen Show (16:9)</PresentationFormat>
  <Paragraphs>263</Paragraphs>
  <Slides>35</Slides>
  <Notes>35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Poppins</vt:lpstr>
      <vt:lpstr>Poppins ExtraLight</vt:lpstr>
      <vt:lpstr>Simple Light</vt:lpstr>
      <vt:lpstr>Jaringan Komputer &amp; Komunikasi</vt:lpstr>
      <vt:lpstr>Apa itu Jaringan Komputer?</vt:lpstr>
      <vt:lpstr>Ragam Jenis Jaringan Komputer (Berdasarkan Geografisnya)</vt:lpstr>
      <vt:lpstr>PowerPoint Presentation</vt:lpstr>
      <vt:lpstr>IP Address</vt:lpstr>
      <vt:lpstr>IP Address</vt:lpstr>
      <vt:lpstr>IPv4</vt:lpstr>
      <vt:lpstr>IPv4 Subnetting</vt:lpstr>
      <vt:lpstr>CIDR</vt:lpstr>
      <vt:lpstr>Konversi Bilangan Desimal IP Address ke Biner </vt:lpstr>
      <vt:lpstr>IPv6</vt:lpstr>
      <vt:lpstr>IPv6 Subnetting</vt:lpstr>
      <vt:lpstr>OSI Layers</vt:lpstr>
      <vt:lpstr>OSI Layers</vt:lpstr>
      <vt:lpstr>PowerPoint Presentation</vt:lpstr>
      <vt:lpstr>Protokol Jaringan</vt:lpstr>
      <vt:lpstr>Protokol Jaringan</vt:lpstr>
      <vt:lpstr>Telnet &amp; SSH</vt:lpstr>
      <vt:lpstr>Telnet</vt:lpstr>
      <vt:lpstr>SSH</vt:lpstr>
      <vt:lpstr>HTTP &amp; HTTPS</vt:lpstr>
      <vt:lpstr>HTTP</vt:lpstr>
      <vt:lpstr>HTTPS</vt:lpstr>
      <vt:lpstr>DHCP &amp; DNS</vt:lpstr>
      <vt:lpstr>DHCP</vt:lpstr>
      <vt:lpstr>DNS</vt:lpstr>
      <vt:lpstr>PowerPoint Presentation</vt:lpstr>
      <vt:lpstr>SMTP</vt:lpstr>
      <vt:lpstr>POP3</vt:lpstr>
      <vt:lpstr>IMAP</vt:lpstr>
      <vt:lpstr>Protokol Jaringan Lainnya</vt:lpstr>
      <vt:lpstr>FTP</vt:lpstr>
      <vt:lpstr>Ethernet</vt:lpstr>
      <vt:lpstr>Terimakasih :)</vt:lpstr>
      <vt:lpstr>Studi Kasus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Judul</dc:title>
  <cp:lastModifiedBy>Abel Jollando</cp:lastModifiedBy>
  <cp:revision>16</cp:revision>
  <dcterms:modified xsi:type="dcterms:W3CDTF">2022-09-16T06:34:11Z</dcterms:modified>
</cp:coreProperties>
</file>